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1"/>
  </p:notesMasterIdLst>
  <p:sldIdLst>
    <p:sldId id="418" r:id="rId3"/>
    <p:sldId id="419" r:id="rId4"/>
    <p:sldId id="577" r:id="rId5"/>
    <p:sldId id="537" r:id="rId6"/>
    <p:sldId id="538" r:id="rId7"/>
    <p:sldId id="539" r:id="rId8"/>
    <p:sldId id="540" r:id="rId9"/>
    <p:sldId id="578" r:id="rId10"/>
    <p:sldId id="541" r:id="rId11"/>
    <p:sldId id="542" r:id="rId12"/>
    <p:sldId id="543" r:id="rId13"/>
    <p:sldId id="544" r:id="rId14"/>
    <p:sldId id="545" r:id="rId15"/>
    <p:sldId id="546" r:id="rId16"/>
    <p:sldId id="547" r:id="rId17"/>
    <p:sldId id="548" r:id="rId18"/>
    <p:sldId id="549" r:id="rId19"/>
    <p:sldId id="550" r:id="rId20"/>
    <p:sldId id="551" r:id="rId21"/>
    <p:sldId id="579" r:id="rId22"/>
    <p:sldId id="552" r:id="rId23"/>
    <p:sldId id="553" r:id="rId24"/>
    <p:sldId id="554" r:id="rId25"/>
    <p:sldId id="555" r:id="rId26"/>
    <p:sldId id="556" r:id="rId27"/>
    <p:sldId id="557" r:id="rId28"/>
    <p:sldId id="558" r:id="rId29"/>
    <p:sldId id="559" r:id="rId30"/>
    <p:sldId id="580" r:id="rId31"/>
    <p:sldId id="560" r:id="rId32"/>
    <p:sldId id="561" r:id="rId33"/>
    <p:sldId id="562" r:id="rId34"/>
    <p:sldId id="563" r:id="rId35"/>
    <p:sldId id="566" r:id="rId36"/>
    <p:sldId id="567" r:id="rId37"/>
    <p:sldId id="564" r:id="rId38"/>
    <p:sldId id="565" r:id="rId39"/>
    <p:sldId id="568" r:id="rId40"/>
    <p:sldId id="581" r:id="rId41"/>
    <p:sldId id="569" r:id="rId42"/>
    <p:sldId id="570" r:id="rId43"/>
    <p:sldId id="571" r:id="rId44"/>
    <p:sldId id="572" r:id="rId45"/>
    <p:sldId id="573" r:id="rId46"/>
    <p:sldId id="574" r:id="rId47"/>
    <p:sldId id="575" r:id="rId48"/>
    <p:sldId id="576" r:id="rId49"/>
    <p:sldId id="40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6319A99-70C0-5B40-8974-7118F4B0FD3E}">
          <p14:sldIdLst>
            <p14:sldId id="418"/>
            <p14:sldId id="419"/>
            <p14:sldId id="577"/>
            <p14:sldId id="537"/>
            <p14:sldId id="538"/>
            <p14:sldId id="539"/>
            <p14:sldId id="540"/>
            <p14:sldId id="578"/>
            <p14:sldId id="541"/>
            <p14:sldId id="542"/>
            <p14:sldId id="543"/>
            <p14:sldId id="544"/>
            <p14:sldId id="545"/>
            <p14:sldId id="546"/>
            <p14:sldId id="547"/>
            <p14:sldId id="548"/>
            <p14:sldId id="549"/>
            <p14:sldId id="550"/>
            <p14:sldId id="551"/>
            <p14:sldId id="579"/>
            <p14:sldId id="552"/>
            <p14:sldId id="553"/>
            <p14:sldId id="554"/>
            <p14:sldId id="555"/>
            <p14:sldId id="556"/>
            <p14:sldId id="557"/>
            <p14:sldId id="558"/>
            <p14:sldId id="559"/>
            <p14:sldId id="580"/>
            <p14:sldId id="560"/>
            <p14:sldId id="561"/>
            <p14:sldId id="562"/>
            <p14:sldId id="563"/>
            <p14:sldId id="566"/>
            <p14:sldId id="567"/>
            <p14:sldId id="564"/>
            <p14:sldId id="565"/>
            <p14:sldId id="568"/>
            <p14:sldId id="581"/>
            <p14:sldId id="569"/>
            <p14:sldId id="570"/>
            <p14:sldId id="571"/>
            <p14:sldId id="572"/>
            <p14:sldId id="573"/>
            <p14:sldId id="574"/>
            <p14:sldId id="575"/>
            <p14:sldId id="576"/>
            <p14:sldId id="4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慧" initials="吴" lastIdx="1" clrIdx="0">
    <p:extLst>
      <p:ext uri="{19B8F6BF-5375-455C-9EA6-DF929625EA0E}">
        <p15:presenceInfo xmlns:p15="http://schemas.microsoft.com/office/powerpoint/2012/main" userId="613e4b2886334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7BD"/>
    <a:srgbClr val="FFC715"/>
    <a:srgbClr val="FAE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8" autoAdjust="0"/>
    <p:restoredTop sz="95238" autoAdjust="0"/>
  </p:normalViewPr>
  <p:slideViewPr>
    <p:cSldViewPr>
      <p:cViewPr varScale="1">
        <p:scale>
          <a:sx n="62" d="100"/>
          <a:sy n="62" d="100"/>
        </p:scale>
        <p:origin x="48" y="393"/>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F3491-94E4-4075-B5F1-294292DEA749}" type="datetimeFigureOut">
              <a:rPr lang="zh-CN" altLang="en-US" smtClean="0"/>
              <a:t>2021/11/18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28BA7-4A45-4FFE-A583-CA964C03D947}" type="slidenum">
              <a:rPr lang="zh-CN" altLang="en-US" smtClean="0"/>
              <a:t>‹#›</a:t>
            </a:fld>
            <a:endParaRPr lang="zh-CN" altLang="en-US"/>
          </a:p>
        </p:txBody>
      </p:sp>
    </p:spTree>
    <p:extLst>
      <p:ext uri="{BB962C8B-B14F-4D97-AF65-F5344CB8AC3E}">
        <p14:creationId xmlns:p14="http://schemas.microsoft.com/office/powerpoint/2010/main" val="62556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DC1DC6-B42F-4EDB-90F2-8B5D9D0AEF88}"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6453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10</a:t>
            </a:fld>
            <a:endParaRPr lang="zh-CN" altLang="en-US"/>
          </a:p>
        </p:txBody>
      </p:sp>
    </p:spTree>
    <p:extLst>
      <p:ext uri="{BB962C8B-B14F-4D97-AF65-F5344CB8AC3E}">
        <p14:creationId xmlns:p14="http://schemas.microsoft.com/office/powerpoint/2010/main" val="125597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11</a:t>
            </a:fld>
            <a:endParaRPr lang="zh-CN" altLang="en-US"/>
          </a:p>
        </p:txBody>
      </p:sp>
    </p:spTree>
    <p:extLst>
      <p:ext uri="{BB962C8B-B14F-4D97-AF65-F5344CB8AC3E}">
        <p14:creationId xmlns:p14="http://schemas.microsoft.com/office/powerpoint/2010/main" val="341944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12</a:t>
            </a:fld>
            <a:endParaRPr lang="zh-CN" altLang="en-US"/>
          </a:p>
        </p:txBody>
      </p:sp>
    </p:spTree>
    <p:extLst>
      <p:ext uri="{BB962C8B-B14F-4D97-AF65-F5344CB8AC3E}">
        <p14:creationId xmlns:p14="http://schemas.microsoft.com/office/powerpoint/2010/main" val="408644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13</a:t>
            </a:fld>
            <a:endParaRPr lang="zh-CN" altLang="en-US"/>
          </a:p>
        </p:txBody>
      </p:sp>
    </p:spTree>
    <p:extLst>
      <p:ext uri="{BB962C8B-B14F-4D97-AF65-F5344CB8AC3E}">
        <p14:creationId xmlns:p14="http://schemas.microsoft.com/office/powerpoint/2010/main" val="4126663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14</a:t>
            </a:fld>
            <a:endParaRPr lang="zh-CN" altLang="en-US"/>
          </a:p>
        </p:txBody>
      </p:sp>
    </p:spTree>
    <p:extLst>
      <p:ext uri="{BB962C8B-B14F-4D97-AF65-F5344CB8AC3E}">
        <p14:creationId xmlns:p14="http://schemas.microsoft.com/office/powerpoint/2010/main" val="3591164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15</a:t>
            </a:fld>
            <a:endParaRPr lang="zh-CN" altLang="en-US"/>
          </a:p>
        </p:txBody>
      </p:sp>
    </p:spTree>
    <p:extLst>
      <p:ext uri="{BB962C8B-B14F-4D97-AF65-F5344CB8AC3E}">
        <p14:creationId xmlns:p14="http://schemas.microsoft.com/office/powerpoint/2010/main" val="548369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16</a:t>
            </a:fld>
            <a:endParaRPr lang="zh-CN" altLang="en-US"/>
          </a:p>
        </p:txBody>
      </p:sp>
    </p:spTree>
    <p:extLst>
      <p:ext uri="{BB962C8B-B14F-4D97-AF65-F5344CB8AC3E}">
        <p14:creationId xmlns:p14="http://schemas.microsoft.com/office/powerpoint/2010/main" val="350119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17</a:t>
            </a:fld>
            <a:endParaRPr lang="zh-CN" altLang="en-US"/>
          </a:p>
        </p:txBody>
      </p:sp>
    </p:spTree>
    <p:extLst>
      <p:ext uri="{BB962C8B-B14F-4D97-AF65-F5344CB8AC3E}">
        <p14:creationId xmlns:p14="http://schemas.microsoft.com/office/powerpoint/2010/main" val="802017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18</a:t>
            </a:fld>
            <a:endParaRPr lang="zh-CN" altLang="en-US"/>
          </a:p>
        </p:txBody>
      </p:sp>
    </p:spTree>
    <p:extLst>
      <p:ext uri="{BB962C8B-B14F-4D97-AF65-F5344CB8AC3E}">
        <p14:creationId xmlns:p14="http://schemas.microsoft.com/office/powerpoint/2010/main" val="512921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19</a:t>
            </a:fld>
            <a:endParaRPr lang="zh-CN" altLang="en-US"/>
          </a:p>
        </p:txBody>
      </p:sp>
    </p:spTree>
    <p:extLst>
      <p:ext uri="{BB962C8B-B14F-4D97-AF65-F5344CB8AC3E}">
        <p14:creationId xmlns:p14="http://schemas.microsoft.com/office/powerpoint/2010/main" val="380231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a:t>
            </a:fld>
            <a:endParaRPr lang="zh-CN" altLang="en-US"/>
          </a:p>
        </p:txBody>
      </p:sp>
    </p:spTree>
    <p:extLst>
      <p:ext uri="{BB962C8B-B14F-4D97-AF65-F5344CB8AC3E}">
        <p14:creationId xmlns:p14="http://schemas.microsoft.com/office/powerpoint/2010/main" val="2290415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20</a:t>
            </a:fld>
            <a:endParaRPr lang="zh-CN" altLang="en-US"/>
          </a:p>
        </p:txBody>
      </p:sp>
    </p:spTree>
    <p:extLst>
      <p:ext uri="{BB962C8B-B14F-4D97-AF65-F5344CB8AC3E}">
        <p14:creationId xmlns:p14="http://schemas.microsoft.com/office/powerpoint/2010/main" val="204349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21</a:t>
            </a:fld>
            <a:endParaRPr lang="zh-CN" altLang="en-US"/>
          </a:p>
        </p:txBody>
      </p:sp>
    </p:spTree>
    <p:extLst>
      <p:ext uri="{BB962C8B-B14F-4D97-AF65-F5344CB8AC3E}">
        <p14:creationId xmlns:p14="http://schemas.microsoft.com/office/powerpoint/2010/main" val="225531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22</a:t>
            </a:fld>
            <a:endParaRPr lang="zh-CN" altLang="en-US"/>
          </a:p>
        </p:txBody>
      </p:sp>
    </p:spTree>
    <p:extLst>
      <p:ext uri="{BB962C8B-B14F-4D97-AF65-F5344CB8AC3E}">
        <p14:creationId xmlns:p14="http://schemas.microsoft.com/office/powerpoint/2010/main" val="164701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23</a:t>
            </a:fld>
            <a:endParaRPr lang="zh-CN" altLang="en-US"/>
          </a:p>
        </p:txBody>
      </p:sp>
    </p:spTree>
    <p:extLst>
      <p:ext uri="{BB962C8B-B14F-4D97-AF65-F5344CB8AC3E}">
        <p14:creationId xmlns:p14="http://schemas.microsoft.com/office/powerpoint/2010/main" val="3021651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24</a:t>
            </a:fld>
            <a:endParaRPr lang="zh-CN" altLang="en-US"/>
          </a:p>
        </p:txBody>
      </p:sp>
    </p:spTree>
    <p:extLst>
      <p:ext uri="{BB962C8B-B14F-4D97-AF65-F5344CB8AC3E}">
        <p14:creationId xmlns:p14="http://schemas.microsoft.com/office/powerpoint/2010/main" val="306303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25</a:t>
            </a:fld>
            <a:endParaRPr lang="zh-CN" altLang="en-US"/>
          </a:p>
        </p:txBody>
      </p:sp>
    </p:spTree>
    <p:extLst>
      <p:ext uri="{BB962C8B-B14F-4D97-AF65-F5344CB8AC3E}">
        <p14:creationId xmlns:p14="http://schemas.microsoft.com/office/powerpoint/2010/main" val="32509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26</a:t>
            </a:fld>
            <a:endParaRPr lang="zh-CN" altLang="en-US"/>
          </a:p>
        </p:txBody>
      </p:sp>
    </p:spTree>
    <p:extLst>
      <p:ext uri="{BB962C8B-B14F-4D97-AF65-F5344CB8AC3E}">
        <p14:creationId xmlns:p14="http://schemas.microsoft.com/office/powerpoint/2010/main" val="1242932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27</a:t>
            </a:fld>
            <a:endParaRPr lang="zh-CN" altLang="en-US"/>
          </a:p>
        </p:txBody>
      </p:sp>
    </p:spTree>
    <p:extLst>
      <p:ext uri="{BB962C8B-B14F-4D97-AF65-F5344CB8AC3E}">
        <p14:creationId xmlns:p14="http://schemas.microsoft.com/office/powerpoint/2010/main" val="3673944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28</a:t>
            </a:fld>
            <a:endParaRPr lang="zh-CN" altLang="en-US"/>
          </a:p>
        </p:txBody>
      </p:sp>
    </p:spTree>
    <p:extLst>
      <p:ext uri="{BB962C8B-B14F-4D97-AF65-F5344CB8AC3E}">
        <p14:creationId xmlns:p14="http://schemas.microsoft.com/office/powerpoint/2010/main" val="1084613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29</a:t>
            </a:fld>
            <a:endParaRPr lang="zh-CN" altLang="en-US"/>
          </a:p>
        </p:txBody>
      </p:sp>
    </p:spTree>
    <p:extLst>
      <p:ext uri="{BB962C8B-B14F-4D97-AF65-F5344CB8AC3E}">
        <p14:creationId xmlns:p14="http://schemas.microsoft.com/office/powerpoint/2010/main" val="230639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a:t>
            </a:fld>
            <a:endParaRPr lang="zh-CN" altLang="en-US"/>
          </a:p>
        </p:txBody>
      </p:sp>
    </p:spTree>
    <p:extLst>
      <p:ext uri="{BB962C8B-B14F-4D97-AF65-F5344CB8AC3E}">
        <p14:creationId xmlns:p14="http://schemas.microsoft.com/office/powerpoint/2010/main" val="4097609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30</a:t>
            </a:fld>
            <a:endParaRPr lang="zh-CN" altLang="en-US"/>
          </a:p>
        </p:txBody>
      </p:sp>
    </p:spTree>
    <p:extLst>
      <p:ext uri="{BB962C8B-B14F-4D97-AF65-F5344CB8AC3E}">
        <p14:creationId xmlns:p14="http://schemas.microsoft.com/office/powerpoint/2010/main" val="1363431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31</a:t>
            </a:fld>
            <a:endParaRPr lang="zh-CN" altLang="en-US"/>
          </a:p>
        </p:txBody>
      </p:sp>
    </p:spTree>
    <p:extLst>
      <p:ext uri="{BB962C8B-B14F-4D97-AF65-F5344CB8AC3E}">
        <p14:creationId xmlns:p14="http://schemas.microsoft.com/office/powerpoint/2010/main" val="199009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32</a:t>
            </a:fld>
            <a:endParaRPr lang="zh-CN" altLang="en-US"/>
          </a:p>
        </p:txBody>
      </p:sp>
    </p:spTree>
    <p:extLst>
      <p:ext uri="{BB962C8B-B14F-4D97-AF65-F5344CB8AC3E}">
        <p14:creationId xmlns:p14="http://schemas.microsoft.com/office/powerpoint/2010/main" val="3124542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33</a:t>
            </a:fld>
            <a:endParaRPr lang="zh-CN" altLang="en-US"/>
          </a:p>
        </p:txBody>
      </p:sp>
    </p:spTree>
    <p:extLst>
      <p:ext uri="{BB962C8B-B14F-4D97-AF65-F5344CB8AC3E}">
        <p14:creationId xmlns:p14="http://schemas.microsoft.com/office/powerpoint/2010/main" val="2763988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34</a:t>
            </a:fld>
            <a:endParaRPr lang="zh-CN" altLang="en-US"/>
          </a:p>
        </p:txBody>
      </p:sp>
    </p:spTree>
    <p:extLst>
      <p:ext uri="{BB962C8B-B14F-4D97-AF65-F5344CB8AC3E}">
        <p14:creationId xmlns:p14="http://schemas.microsoft.com/office/powerpoint/2010/main" val="3792785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35</a:t>
            </a:fld>
            <a:endParaRPr lang="zh-CN" altLang="en-US"/>
          </a:p>
        </p:txBody>
      </p:sp>
    </p:spTree>
    <p:extLst>
      <p:ext uri="{BB962C8B-B14F-4D97-AF65-F5344CB8AC3E}">
        <p14:creationId xmlns:p14="http://schemas.microsoft.com/office/powerpoint/2010/main" val="2825050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36</a:t>
            </a:fld>
            <a:endParaRPr lang="zh-CN" altLang="en-US"/>
          </a:p>
        </p:txBody>
      </p:sp>
    </p:spTree>
    <p:extLst>
      <p:ext uri="{BB962C8B-B14F-4D97-AF65-F5344CB8AC3E}">
        <p14:creationId xmlns:p14="http://schemas.microsoft.com/office/powerpoint/2010/main" val="290433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37</a:t>
            </a:fld>
            <a:endParaRPr lang="zh-CN" altLang="en-US"/>
          </a:p>
        </p:txBody>
      </p:sp>
    </p:spTree>
    <p:extLst>
      <p:ext uri="{BB962C8B-B14F-4D97-AF65-F5344CB8AC3E}">
        <p14:creationId xmlns:p14="http://schemas.microsoft.com/office/powerpoint/2010/main" val="1349238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38</a:t>
            </a:fld>
            <a:endParaRPr lang="zh-CN" altLang="en-US"/>
          </a:p>
        </p:txBody>
      </p:sp>
    </p:spTree>
    <p:extLst>
      <p:ext uri="{BB962C8B-B14F-4D97-AF65-F5344CB8AC3E}">
        <p14:creationId xmlns:p14="http://schemas.microsoft.com/office/powerpoint/2010/main" val="677794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39</a:t>
            </a:fld>
            <a:endParaRPr lang="zh-CN" altLang="en-US"/>
          </a:p>
        </p:txBody>
      </p:sp>
    </p:spTree>
    <p:extLst>
      <p:ext uri="{BB962C8B-B14F-4D97-AF65-F5344CB8AC3E}">
        <p14:creationId xmlns:p14="http://schemas.microsoft.com/office/powerpoint/2010/main" val="62622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a:t>
            </a:fld>
            <a:endParaRPr lang="zh-CN" altLang="en-US"/>
          </a:p>
        </p:txBody>
      </p:sp>
    </p:spTree>
    <p:extLst>
      <p:ext uri="{BB962C8B-B14F-4D97-AF65-F5344CB8AC3E}">
        <p14:creationId xmlns:p14="http://schemas.microsoft.com/office/powerpoint/2010/main" val="724731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40</a:t>
            </a:fld>
            <a:endParaRPr lang="zh-CN" altLang="en-US"/>
          </a:p>
        </p:txBody>
      </p:sp>
    </p:spTree>
    <p:extLst>
      <p:ext uri="{BB962C8B-B14F-4D97-AF65-F5344CB8AC3E}">
        <p14:creationId xmlns:p14="http://schemas.microsoft.com/office/powerpoint/2010/main" val="2438925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41</a:t>
            </a:fld>
            <a:endParaRPr lang="zh-CN" altLang="en-US"/>
          </a:p>
        </p:txBody>
      </p:sp>
    </p:spTree>
    <p:extLst>
      <p:ext uri="{BB962C8B-B14F-4D97-AF65-F5344CB8AC3E}">
        <p14:creationId xmlns:p14="http://schemas.microsoft.com/office/powerpoint/2010/main" val="3716234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42</a:t>
            </a:fld>
            <a:endParaRPr lang="zh-CN" altLang="en-US"/>
          </a:p>
        </p:txBody>
      </p:sp>
    </p:spTree>
    <p:extLst>
      <p:ext uri="{BB962C8B-B14F-4D97-AF65-F5344CB8AC3E}">
        <p14:creationId xmlns:p14="http://schemas.microsoft.com/office/powerpoint/2010/main" val="2447747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43</a:t>
            </a:fld>
            <a:endParaRPr lang="zh-CN" altLang="en-US"/>
          </a:p>
        </p:txBody>
      </p:sp>
    </p:spTree>
    <p:extLst>
      <p:ext uri="{BB962C8B-B14F-4D97-AF65-F5344CB8AC3E}">
        <p14:creationId xmlns:p14="http://schemas.microsoft.com/office/powerpoint/2010/main" val="1294925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44</a:t>
            </a:fld>
            <a:endParaRPr lang="zh-CN" altLang="en-US"/>
          </a:p>
        </p:txBody>
      </p:sp>
    </p:spTree>
    <p:extLst>
      <p:ext uri="{BB962C8B-B14F-4D97-AF65-F5344CB8AC3E}">
        <p14:creationId xmlns:p14="http://schemas.microsoft.com/office/powerpoint/2010/main" val="2453302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45</a:t>
            </a:fld>
            <a:endParaRPr lang="zh-CN" altLang="en-US"/>
          </a:p>
        </p:txBody>
      </p:sp>
    </p:spTree>
    <p:extLst>
      <p:ext uri="{BB962C8B-B14F-4D97-AF65-F5344CB8AC3E}">
        <p14:creationId xmlns:p14="http://schemas.microsoft.com/office/powerpoint/2010/main" val="2052542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46</a:t>
            </a:fld>
            <a:endParaRPr lang="zh-CN" altLang="en-US"/>
          </a:p>
        </p:txBody>
      </p:sp>
    </p:spTree>
    <p:extLst>
      <p:ext uri="{BB962C8B-B14F-4D97-AF65-F5344CB8AC3E}">
        <p14:creationId xmlns:p14="http://schemas.microsoft.com/office/powerpoint/2010/main" val="4099296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47</a:t>
            </a:fld>
            <a:endParaRPr lang="zh-CN" altLang="en-US"/>
          </a:p>
        </p:txBody>
      </p:sp>
    </p:spTree>
    <p:extLst>
      <p:ext uri="{BB962C8B-B14F-4D97-AF65-F5344CB8AC3E}">
        <p14:creationId xmlns:p14="http://schemas.microsoft.com/office/powerpoint/2010/main" val="1907921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p>
            <a:fld id="{72DC1DC6-B42F-4EDB-90F2-8B5D9D0AEF88}" type="slidenum">
              <a:rPr lang="zh-CN" altLang="en-US"/>
              <a:t>48</a:t>
            </a:fld>
            <a:endParaRPr lang="en-US" altLang="zh-CN"/>
          </a:p>
        </p:txBody>
      </p:sp>
    </p:spTree>
    <p:extLst>
      <p:ext uri="{BB962C8B-B14F-4D97-AF65-F5344CB8AC3E}">
        <p14:creationId xmlns:p14="http://schemas.microsoft.com/office/powerpoint/2010/main" val="277593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5</a:t>
            </a:fld>
            <a:endParaRPr lang="zh-CN" altLang="en-US"/>
          </a:p>
        </p:txBody>
      </p:sp>
    </p:spTree>
    <p:extLst>
      <p:ext uri="{BB962C8B-B14F-4D97-AF65-F5344CB8AC3E}">
        <p14:creationId xmlns:p14="http://schemas.microsoft.com/office/powerpoint/2010/main" val="3567193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6</a:t>
            </a:fld>
            <a:endParaRPr lang="zh-CN" altLang="en-US"/>
          </a:p>
        </p:txBody>
      </p:sp>
    </p:spTree>
    <p:extLst>
      <p:ext uri="{BB962C8B-B14F-4D97-AF65-F5344CB8AC3E}">
        <p14:creationId xmlns:p14="http://schemas.microsoft.com/office/powerpoint/2010/main" val="186889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7</a:t>
            </a:fld>
            <a:endParaRPr lang="zh-CN" altLang="en-US"/>
          </a:p>
        </p:txBody>
      </p:sp>
    </p:spTree>
    <p:extLst>
      <p:ext uri="{BB962C8B-B14F-4D97-AF65-F5344CB8AC3E}">
        <p14:creationId xmlns:p14="http://schemas.microsoft.com/office/powerpoint/2010/main" val="259696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8</a:t>
            </a:fld>
            <a:endParaRPr lang="zh-CN" altLang="en-US"/>
          </a:p>
        </p:txBody>
      </p:sp>
    </p:spTree>
    <p:extLst>
      <p:ext uri="{BB962C8B-B14F-4D97-AF65-F5344CB8AC3E}">
        <p14:creationId xmlns:p14="http://schemas.microsoft.com/office/powerpoint/2010/main" val="221648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928BA7-4A45-4FFE-A583-CA964C03D947}" type="slidenum">
              <a:rPr lang="zh-CN" altLang="en-US" smtClean="0"/>
              <a:t>9</a:t>
            </a:fld>
            <a:endParaRPr lang="zh-CN" altLang="en-US"/>
          </a:p>
        </p:txBody>
      </p:sp>
    </p:spTree>
    <p:extLst>
      <p:ext uri="{BB962C8B-B14F-4D97-AF65-F5344CB8AC3E}">
        <p14:creationId xmlns:p14="http://schemas.microsoft.com/office/powerpoint/2010/main" val="116049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769"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p>
        </p:txBody>
      </p:sp>
      <p:sp>
        <p:nvSpPr>
          <p:cNvPr id="1049771" name="Rectangle 1096"/>
          <p:cNvSpPr>
            <a:spLocks noGrp="1" noChangeArrowheads="1"/>
          </p:cNvSpPr>
          <p:nvPr>
            <p:ph type="dt" sz="half" idx="10"/>
          </p:nvPr>
        </p:nvSpPr>
        <p:spPr/>
        <p:txBody>
          <a:bodyPr/>
          <a:lstStyle/>
          <a:p>
            <a:fld id="{43ADC22A-E89E-4CA4-A9DA-F00837335342}" type="datetime1">
              <a:rPr lang="zh-CN" altLang="en-US" smtClean="0"/>
              <a:pPr/>
              <a:t>2021/11/18</a:t>
            </a:fld>
            <a:endParaRPr lang="zh-CN" altLang="en-US" b="1" i="1"/>
          </a:p>
        </p:txBody>
      </p:sp>
      <p:sp>
        <p:nvSpPr>
          <p:cNvPr id="1049772" name="Rectangle 1097"/>
          <p:cNvSpPr>
            <a:spLocks noGrp="1" noChangeArrowheads="1"/>
          </p:cNvSpPr>
          <p:nvPr>
            <p:ph type="ftr" sz="quarter" idx="11"/>
          </p:nvPr>
        </p:nvSpPr>
        <p:spPr/>
        <p:txBody>
          <a:bodyPr/>
          <a:lstStyle/>
          <a:p>
            <a:endParaRPr lang="zh-CN" altLang="en-US"/>
          </a:p>
        </p:txBody>
      </p:sp>
      <p:sp>
        <p:nvSpPr>
          <p:cNvPr id="1049773" name="Rectangle 1098"/>
          <p:cNvSpPr>
            <a:spLocks noGrp="1" noChangeArrowheads="1"/>
          </p:cNvSpPr>
          <p:nvPr>
            <p:ph type="sldNum" sz="quarter" idx="12"/>
          </p:nvPr>
        </p:nvSpPr>
        <p:spPr/>
        <p:txBody>
          <a:bodyPr/>
          <a:lstStyle/>
          <a:p>
            <a:fld id="{30055C4C-D7A3-431C-BDD5-E6EB3A7AC7E0}" type="slidenum">
              <a:rPr lang="zh-CN" altLang="en-US"/>
              <a:pPr/>
              <a:t>‹#›</a:t>
            </a:fld>
            <a:endParaRPr lang="zh-CN" altLang="en-US"/>
          </a:p>
        </p:txBody>
      </p:sp>
    </p:spTree>
    <p:extLst>
      <p:ext uri="{BB962C8B-B14F-4D97-AF65-F5344CB8AC3E}">
        <p14:creationId xmlns:p14="http://schemas.microsoft.com/office/powerpoint/2010/main" val="3192635949"/>
      </p:ext>
    </p:extLst>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85" name="标题 1"/>
          <p:cNvSpPr>
            <a:spLocks noGrp="1"/>
          </p:cNvSpPr>
          <p:nvPr>
            <p:ph type="title"/>
          </p:nvPr>
        </p:nvSpPr>
        <p:spPr/>
        <p:txBody>
          <a:bodyPr/>
          <a:lstStyle/>
          <a:p>
            <a:r>
              <a:rPr lang="zh-CN" altLang="en-US"/>
              <a:t>单击此处编辑母版标题样式</a:t>
            </a:r>
          </a:p>
        </p:txBody>
      </p:sp>
      <p:sp>
        <p:nvSpPr>
          <p:cNvPr id="104978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87" name="Rectangle 1096"/>
          <p:cNvSpPr>
            <a:spLocks noGrp="1" noChangeArrowheads="1"/>
          </p:cNvSpPr>
          <p:nvPr>
            <p:ph type="dt" sz="half" idx="10"/>
          </p:nvPr>
        </p:nvSpPr>
        <p:spPr/>
        <p:txBody>
          <a:bodyPr/>
          <a:lstStyle/>
          <a:p>
            <a:fld id="{D4ACED31-FBD9-4AF6-B0F4-54C40CE7C31F}" type="datetime1">
              <a:rPr lang="zh-CN" altLang="en-US" smtClean="0"/>
              <a:pPr/>
              <a:t>2021/11/18</a:t>
            </a:fld>
            <a:endParaRPr lang="zh-CN" altLang="en-US" b="1" i="1"/>
          </a:p>
        </p:txBody>
      </p:sp>
      <p:sp>
        <p:nvSpPr>
          <p:cNvPr id="1049788" name="Rectangle 1097"/>
          <p:cNvSpPr>
            <a:spLocks noGrp="1" noChangeArrowheads="1"/>
          </p:cNvSpPr>
          <p:nvPr>
            <p:ph type="ftr" sz="quarter" idx="11"/>
          </p:nvPr>
        </p:nvSpPr>
        <p:spPr/>
        <p:txBody>
          <a:bodyPr/>
          <a:lstStyle/>
          <a:p>
            <a:endParaRPr lang="zh-CN" altLang="en-US"/>
          </a:p>
        </p:txBody>
      </p:sp>
      <p:sp>
        <p:nvSpPr>
          <p:cNvPr id="1049789" name="Rectangle 1098"/>
          <p:cNvSpPr>
            <a:spLocks noGrp="1" noChangeArrowheads="1"/>
          </p:cNvSpPr>
          <p:nvPr>
            <p:ph type="sldNum" sz="quarter" idx="12"/>
          </p:nvPr>
        </p:nvSpPr>
        <p:spPr/>
        <p:txBody>
          <a:bodyPr/>
          <a:lstStyle/>
          <a:p>
            <a:fld id="{EC627E0C-9583-4BB6-9343-D17892D0D83E}" type="slidenum">
              <a:rPr lang="zh-CN" altLang="en-US"/>
              <a:pPr/>
              <a:t>‹#›</a:t>
            </a:fld>
            <a:endParaRPr lang="zh-CN" altLang="en-US"/>
          </a:p>
        </p:txBody>
      </p:sp>
    </p:spTree>
    <p:extLst>
      <p:ext uri="{BB962C8B-B14F-4D97-AF65-F5344CB8AC3E}">
        <p14:creationId xmlns:p14="http://schemas.microsoft.com/office/powerpoint/2010/main" val="617223796"/>
      </p:ext>
    </p:extLst>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764" name="竖排标题 1"/>
          <p:cNvSpPr>
            <a:spLocks noGrp="1"/>
          </p:cNvSpPr>
          <p:nvPr>
            <p:ph type="title" orient="vert"/>
          </p:nvPr>
        </p:nvSpPr>
        <p:spPr>
          <a:xfrm>
            <a:off x="8845551" y="228602"/>
            <a:ext cx="2733675" cy="5768975"/>
          </a:xfrm>
        </p:spPr>
        <p:txBody>
          <a:bodyPr vert="eaVert"/>
          <a:lstStyle/>
          <a:p>
            <a:r>
              <a:rPr lang="zh-CN" altLang="en-US"/>
              <a:t>单击此处编辑母版标题样式</a:t>
            </a:r>
          </a:p>
        </p:txBody>
      </p:sp>
      <p:sp>
        <p:nvSpPr>
          <p:cNvPr id="1049765" name="竖排文字占位符 2"/>
          <p:cNvSpPr>
            <a:spLocks noGrp="1"/>
          </p:cNvSpPr>
          <p:nvPr>
            <p:ph type="body" orient="vert" idx="1"/>
          </p:nvPr>
        </p:nvSpPr>
        <p:spPr>
          <a:xfrm>
            <a:off x="639764" y="228602"/>
            <a:ext cx="8053387" cy="576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6" name="Rectangle 1096"/>
          <p:cNvSpPr>
            <a:spLocks noGrp="1" noChangeArrowheads="1"/>
          </p:cNvSpPr>
          <p:nvPr>
            <p:ph type="dt" sz="half" idx="10"/>
          </p:nvPr>
        </p:nvSpPr>
        <p:spPr/>
        <p:txBody>
          <a:bodyPr/>
          <a:lstStyle/>
          <a:p>
            <a:fld id="{633320E3-A737-4ADD-BC72-DA6C453EA8AD}" type="datetime1">
              <a:rPr lang="zh-CN" altLang="en-US" smtClean="0"/>
              <a:pPr/>
              <a:t>2021/11/18</a:t>
            </a:fld>
            <a:endParaRPr lang="zh-CN" altLang="en-US" b="1" i="1"/>
          </a:p>
        </p:txBody>
      </p:sp>
      <p:sp>
        <p:nvSpPr>
          <p:cNvPr id="1049767" name="Rectangle 1097"/>
          <p:cNvSpPr>
            <a:spLocks noGrp="1" noChangeArrowheads="1"/>
          </p:cNvSpPr>
          <p:nvPr>
            <p:ph type="ftr" sz="quarter" idx="11"/>
          </p:nvPr>
        </p:nvSpPr>
        <p:spPr/>
        <p:txBody>
          <a:bodyPr/>
          <a:lstStyle/>
          <a:p>
            <a:endParaRPr lang="zh-CN" altLang="en-US"/>
          </a:p>
        </p:txBody>
      </p:sp>
      <p:sp>
        <p:nvSpPr>
          <p:cNvPr id="1049768" name="Rectangle 1098"/>
          <p:cNvSpPr>
            <a:spLocks noGrp="1" noChangeArrowheads="1"/>
          </p:cNvSpPr>
          <p:nvPr>
            <p:ph type="sldNum" sz="quarter" idx="12"/>
          </p:nvPr>
        </p:nvSpPr>
        <p:spPr/>
        <p:txBody>
          <a:bodyPr/>
          <a:lstStyle/>
          <a:p>
            <a:fld id="{548816AE-6FA8-4183-978A-8319EA456296}" type="slidenum">
              <a:rPr lang="zh-CN" altLang="en-US"/>
              <a:pPr/>
              <a:t>‹#›</a:t>
            </a:fld>
            <a:endParaRPr lang="zh-CN" altLang="en-US"/>
          </a:p>
        </p:txBody>
      </p:sp>
    </p:spTree>
    <p:extLst>
      <p:ext uri="{BB962C8B-B14F-4D97-AF65-F5344CB8AC3E}">
        <p14:creationId xmlns:p14="http://schemas.microsoft.com/office/powerpoint/2010/main" val="1210281323"/>
      </p:ext>
    </p:extLst>
  </p:cSld>
  <p:clrMapOvr>
    <a:masterClrMapping/>
  </p:clrMapOvr>
  <p:transition spd="med">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888BA-6CAC-7346-B903-94C4A97EF5A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632F47D-C2D5-724D-A9D9-B61039B4D2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84EE112-060C-0A4A-AA69-620EC6BF3A30}"/>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D98CE2DA-0099-A54E-A24B-3926D16E18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78A9741-20BD-204F-885B-C3375DEE86BA}"/>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979352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0B321-4D75-8346-AD21-73CB7BE7C7F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1B51D7-F87B-924E-BA53-7DF2EC759D8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D86226-5080-F547-8E62-05BDCE9F90B2}"/>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6D5A58B3-853C-5B47-82CE-27CF360B020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AD7839-2D0D-4640-AD02-FD517C60233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6042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89BF9-6405-504C-94BD-F1A7A072773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835F4AF-11AD-1042-9D41-56689DEBA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428074D-08D9-DF4F-9A10-828A20F16D99}"/>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785B10C5-1313-5E4B-9708-C10F156989B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9455211-8076-E543-8A32-95558178C944}"/>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99986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C9F12-2455-B448-BF20-6FFA9C85E12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5AF7C98-B84C-754B-B4BA-3326E24A44C3}"/>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3084D76-FAA8-154D-AE36-6581DC63E9ED}"/>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C290099A-3395-714C-9DD9-D181115F80B6}"/>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3CAEAA0D-A2F3-6240-8916-974AD5B3E8E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6CEF11A-C593-1040-95F5-A4E93D72FFB3}"/>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792530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2AFD1-B538-F14E-98FD-2E41FC8790F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239161-0466-3C4F-9354-39278BFD67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DF69B46F-3652-AD41-A9DF-D055E4B786CC}"/>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D55AE2BC-938B-9B44-9BB1-D95C27FEA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21A4FE8D-F516-A34B-ADDF-E8A14D2E003C}"/>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A3E775F6-59B3-624B-AA86-A21C1040749C}"/>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8" name="页脚占位符 7">
            <a:extLst>
              <a:ext uri="{FF2B5EF4-FFF2-40B4-BE49-F238E27FC236}">
                <a16:creationId xmlns:a16="http://schemas.microsoft.com/office/drawing/2014/main" id="{35C946ED-D5D2-1B45-928D-F79E8D78010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524F61C-C263-3340-9100-59F31EE30A64}"/>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1897955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E2EF-AADB-284B-9F78-FCB4251444A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CE35494-DA26-1A42-873A-472B1C846AB6}"/>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4" name="页脚占位符 3">
            <a:extLst>
              <a:ext uri="{FF2B5EF4-FFF2-40B4-BE49-F238E27FC236}">
                <a16:creationId xmlns:a16="http://schemas.microsoft.com/office/drawing/2014/main" id="{C61EB17F-1AD9-ED43-BCDD-7520A6033DB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8CB461C-855D-2D4D-8322-57663520465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975325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06F18-5E80-4F42-8325-D228E2346B2E}"/>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3" name="页脚占位符 2">
            <a:extLst>
              <a:ext uri="{FF2B5EF4-FFF2-40B4-BE49-F238E27FC236}">
                <a16:creationId xmlns:a16="http://schemas.microsoft.com/office/drawing/2014/main" id="{82FB8022-2362-0C4C-924D-068284942E8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CCCA18C-E796-6E42-A6FA-CAE834D0C69F}"/>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3445467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24F81-5505-3A43-9D6E-5A0F273586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EAB6DBD-B980-6B4D-9731-10A17FC5B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DB9D5E73-6658-7C4C-815E-9DBBE5302D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7187787-E98C-5B42-B41B-A5BA39D3DC3D}"/>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7E7DAE45-009A-E74B-B5C0-232E6754D75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9BC772-7D9F-0E47-B01D-74577AE43560}"/>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8669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7" name="Rectangle 1096"/>
          <p:cNvSpPr>
            <a:spLocks noGrp="1" noChangeArrowheads="1"/>
          </p:cNvSpPr>
          <p:nvPr>
            <p:ph type="dt" sz="half" idx="10"/>
          </p:nvPr>
        </p:nvSpPr>
        <p:spPr/>
        <p:txBody>
          <a:bodyPr/>
          <a:lstStyle/>
          <a:p>
            <a:fld id="{07108355-6E83-4B14-AA43-7CEB1E503A45}" type="datetime1">
              <a:rPr lang="zh-CN" altLang="en-US" smtClean="0"/>
              <a:pPr/>
              <a:t>2021/11/18</a:t>
            </a:fld>
            <a:endParaRPr lang="zh-CN" altLang="en-US" b="1" i="1"/>
          </a:p>
        </p:txBody>
      </p:sp>
      <p:sp>
        <p:nvSpPr>
          <p:cNvPr id="1048598" name="Rectangle 1097"/>
          <p:cNvSpPr>
            <a:spLocks noGrp="1" noChangeArrowheads="1"/>
          </p:cNvSpPr>
          <p:nvPr>
            <p:ph type="ftr" sz="quarter" idx="11"/>
          </p:nvPr>
        </p:nvSpPr>
        <p:spPr/>
        <p:txBody>
          <a:bodyPr/>
          <a:lstStyle/>
          <a:p>
            <a:endParaRPr lang="zh-CN" altLang="en-US"/>
          </a:p>
        </p:txBody>
      </p:sp>
      <p:sp>
        <p:nvSpPr>
          <p:cNvPr id="7"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4288055209"/>
      </p:ext>
    </p:extLst>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7C689-4607-6843-862E-83DADA39CAB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5716B55-DFAC-CF43-BC3F-5CBD5751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3D77032-5BC6-DF49-AA90-4FA3AB27D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DC1C4BA-148F-8E43-9DDD-03D8783CB444}"/>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6" name="页脚占位符 5">
            <a:extLst>
              <a:ext uri="{FF2B5EF4-FFF2-40B4-BE49-F238E27FC236}">
                <a16:creationId xmlns:a16="http://schemas.microsoft.com/office/drawing/2014/main" id="{DC1E2942-FB2E-9B47-A183-A059D55F73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164B3F6-5AEB-8340-9DF3-B1F34F081C15}"/>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3629424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11891-60CA-A94C-AE94-D231D84389E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FD8DBF3-1851-1B42-8D90-C5D84B4CC92F}"/>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9DE240F-DDCB-A848-B161-8B318DAC9801}"/>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EE63EBF7-CA33-A04C-99C3-2D285B5773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105A9E5-42EB-1B4C-9C36-B68E15B71478}"/>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087254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16163A-7BD6-E94E-8A69-97FEA1EA7C4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7C7A09-A0AE-7B40-B2FB-FE6DBEB627DE}"/>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8232743-6E95-3D49-8401-DB81F18CF739}"/>
              </a:ext>
            </a:extLst>
          </p:cNvPr>
          <p:cNvSpPr>
            <a:spLocks noGrp="1"/>
          </p:cNvSpPr>
          <p:nvPr>
            <p:ph type="dt" sz="half" idx="10"/>
          </p:nvPr>
        </p:nvSpPr>
        <p:spPr/>
        <p:txBody>
          <a:body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4186DBF9-9A9D-B74C-ABE0-EF1D157EEAA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ADCE8B-5CBF-C24D-BF6E-F11A525808F0}"/>
              </a:ext>
            </a:extLst>
          </p:cNvPr>
          <p:cNvSpPr>
            <a:spLocks noGrp="1"/>
          </p:cNvSpPr>
          <p:nvPr>
            <p:ph type="sldNum" sz="quarter" idx="12"/>
          </p:nvPr>
        </p:nvSpPr>
        <p:spPr/>
        <p:txBody>
          <a:body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47386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80" name="标题 1"/>
          <p:cNvSpPr>
            <a:spLocks noGrp="1"/>
          </p:cNvSpPr>
          <p:nvPr>
            <p:ph type="title"/>
          </p:nvPr>
        </p:nvSpPr>
        <p:spPr>
          <a:xfrm>
            <a:off x="963613" y="4406902"/>
            <a:ext cx="10363200" cy="1362075"/>
          </a:xfrm>
        </p:spPr>
        <p:txBody>
          <a:bodyPr anchor="t"/>
          <a:lstStyle>
            <a:lvl1pPr algn="l">
              <a:defRPr sz="3000" b="1" cap="all"/>
            </a:lvl1pPr>
          </a:lstStyle>
          <a:p>
            <a:r>
              <a:rPr lang="zh-CN" altLang="en-US"/>
              <a:t>单击此处编辑母版标题样式</a:t>
            </a:r>
          </a:p>
        </p:txBody>
      </p:sp>
      <p:sp>
        <p:nvSpPr>
          <p:cNvPr id="1049781"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1049782" name="Rectangle 1096"/>
          <p:cNvSpPr>
            <a:spLocks noGrp="1" noChangeArrowheads="1"/>
          </p:cNvSpPr>
          <p:nvPr>
            <p:ph type="dt" sz="half" idx="10"/>
          </p:nvPr>
        </p:nvSpPr>
        <p:spPr/>
        <p:txBody>
          <a:bodyPr/>
          <a:lstStyle/>
          <a:p>
            <a:fld id="{F680BDC2-098E-408A-97A7-2C188B209A9D}" type="datetime1">
              <a:rPr lang="zh-CN" altLang="en-US" smtClean="0"/>
              <a:pPr/>
              <a:t>2021/11/18</a:t>
            </a:fld>
            <a:endParaRPr lang="zh-CN" altLang="en-US" b="1" i="1"/>
          </a:p>
        </p:txBody>
      </p:sp>
      <p:sp>
        <p:nvSpPr>
          <p:cNvPr id="1049783" name="Rectangle 1097"/>
          <p:cNvSpPr>
            <a:spLocks noGrp="1" noChangeArrowheads="1"/>
          </p:cNvSpPr>
          <p:nvPr>
            <p:ph type="ftr" sz="quarter" idx="11"/>
          </p:nvPr>
        </p:nvSpPr>
        <p:spPr/>
        <p:txBody>
          <a:bodyPr/>
          <a:lstStyle/>
          <a:p>
            <a:endParaRPr lang="zh-CN" altLang="en-US"/>
          </a:p>
        </p:txBody>
      </p:sp>
      <p:sp>
        <p:nvSpPr>
          <p:cNvPr id="1049784" name="Rectangle 1098"/>
          <p:cNvSpPr>
            <a:spLocks noGrp="1" noChangeArrowheads="1"/>
          </p:cNvSpPr>
          <p:nvPr>
            <p:ph type="sldNum" sz="quarter" idx="12"/>
          </p:nvPr>
        </p:nvSpPr>
        <p:spPr/>
        <p:txBody>
          <a:bodyPr/>
          <a:lstStyle/>
          <a:p>
            <a:fld id="{BF1226E9-A8D7-433D-8FF6-126998C986E4}" type="slidenum">
              <a:rPr lang="zh-CN" altLang="en-US"/>
              <a:pPr/>
              <a:t>‹#›</a:t>
            </a:fld>
            <a:endParaRPr lang="zh-CN" altLang="en-US"/>
          </a:p>
        </p:txBody>
      </p:sp>
    </p:spTree>
    <p:extLst>
      <p:ext uri="{BB962C8B-B14F-4D97-AF65-F5344CB8AC3E}">
        <p14:creationId xmlns:p14="http://schemas.microsoft.com/office/powerpoint/2010/main" val="1361668335"/>
      </p:ext>
    </p:extLst>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50" name="标题 1"/>
          <p:cNvSpPr>
            <a:spLocks noGrp="1"/>
          </p:cNvSpPr>
          <p:nvPr>
            <p:ph type="title"/>
          </p:nvPr>
        </p:nvSpPr>
        <p:spPr/>
        <p:txBody>
          <a:bodyPr/>
          <a:lstStyle/>
          <a:p>
            <a:r>
              <a:rPr lang="zh-CN" altLang="en-US"/>
              <a:t>单击此处编辑母版标题样式</a:t>
            </a:r>
          </a:p>
        </p:txBody>
      </p:sp>
      <p:sp>
        <p:nvSpPr>
          <p:cNvPr id="1049751" name="内容占位符 2"/>
          <p:cNvSpPr>
            <a:spLocks noGrp="1"/>
          </p:cNvSpPr>
          <p:nvPr>
            <p:ph sz="half" idx="1"/>
          </p:nvPr>
        </p:nvSpPr>
        <p:spPr>
          <a:xfrm>
            <a:off x="639765" y="1222375"/>
            <a:ext cx="5392737"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2" name="内容占位符 3"/>
          <p:cNvSpPr>
            <a:spLocks noGrp="1"/>
          </p:cNvSpPr>
          <p:nvPr>
            <p:ph sz="half" idx="2"/>
          </p:nvPr>
        </p:nvSpPr>
        <p:spPr>
          <a:xfrm>
            <a:off x="6184900" y="1222375"/>
            <a:ext cx="5394325" cy="4775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3" name="Rectangle 1096"/>
          <p:cNvSpPr>
            <a:spLocks noGrp="1" noChangeArrowheads="1"/>
          </p:cNvSpPr>
          <p:nvPr>
            <p:ph type="dt" sz="half" idx="10"/>
          </p:nvPr>
        </p:nvSpPr>
        <p:spPr/>
        <p:txBody>
          <a:bodyPr/>
          <a:lstStyle/>
          <a:p>
            <a:fld id="{FF2AB2A5-7A8A-4F58-A554-B42D7FCF923B}" type="datetime1">
              <a:rPr lang="zh-CN" altLang="en-US" smtClean="0"/>
              <a:pPr/>
              <a:t>2021/11/18</a:t>
            </a:fld>
            <a:endParaRPr lang="zh-CN" altLang="en-US" b="1" i="1"/>
          </a:p>
        </p:txBody>
      </p:sp>
      <p:sp>
        <p:nvSpPr>
          <p:cNvPr id="1049754" name="Rectangle 1097"/>
          <p:cNvSpPr>
            <a:spLocks noGrp="1" noChangeArrowheads="1"/>
          </p:cNvSpPr>
          <p:nvPr>
            <p:ph type="ftr" sz="quarter" idx="11"/>
          </p:nvPr>
        </p:nvSpPr>
        <p:spPr/>
        <p:txBody>
          <a:bodyPr/>
          <a:lstStyle/>
          <a:p>
            <a:endParaRPr lang="zh-CN" altLang="en-US"/>
          </a:p>
        </p:txBody>
      </p:sp>
      <p:sp>
        <p:nvSpPr>
          <p:cNvPr id="1049755" name="Rectangle 1098"/>
          <p:cNvSpPr>
            <a:spLocks noGrp="1" noChangeArrowheads="1"/>
          </p:cNvSpPr>
          <p:nvPr>
            <p:ph type="sldNum" sz="quarter" idx="12"/>
          </p:nvPr>
        </p:nvSpPr>
        <p:spPr/>
        <p:txBody>
          <a:bodyPr/>
          <a:lstStyle/>
          <a:p>
            <a:fld id="{B52D239C-B544-419A-AA47-2182D1DC8F2A}" type="slidenum">
              <a:rPr lang="zh-CN" altLang="en-US"/>
              <a:pPr/>
              <a:t>‹#›</a:t>
            </a:fld>
            <a:endParaRPr lang="zh-CN" altLang="en-US"/>
          </a:p>
        </p:txBody>
      </p:sp>
    </p:spTree>
    <p:extLst>
      <p:ext uri="{BB962C8B-B14F-4D97-AF65-F5344CB8AC3E}">
        <p14:creationId xmlns:p14="http://schemas.microsoft.com/office/powerpoint/2010/main" val="1754578312"/>
      </p:ext>
    </p:extLst>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56"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1049757" name="文本占位符 2"/>
          <p:cNvSpPr>
            <a:spLocks noGrp="1"/>
          </p:cNvSpPr>
          <p:nvPr>
            <p:ph type="body" idx="1"/>
          </p:nvPr>
        </p:nvSpPr>
        <p:spPr>
          <a:xfrm>
            <a:off x="609601"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58" name="内容占位符 3"/>
          <p:cNvSpPr>
            <a:spLocks noGrp="1"/>
          </p:cNvSpPr>
          <p:nvPr>
            <p:ph sz="half" idx="2"/>
          </p:nvPr>
        </p:nvSpPr>
        <p:spPr>
          <a:xfrm>
            <a:off x="609601"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9" name="文本占位符 4"/>
          <p:cNvSpPr>
            <a:spLocks noGrp="1"/>
          </p:cNvSpPr>
          <p:nvPr>
            <p:ph type="body" sz="quarter" idx="3"/>
          </p:nvPr>
        </p:nvSpPr>
        <p:spPr>
          <a:xfrm>
            <a:off x="6192837"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49760" name="内容占位符 5"/>
          <p:cNvSpPr>
            <a:spLocks noGrp="1"/>
          </p:cNvSpPr>
          <p:nvPr>
            <p:ph sz="quarter" idx="4"/>
          </p:nvPr>
        </p:nvSpPr>
        <p:spPr>
          <a:xfrm>
            <a:off x="6192837"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61" name="Rectangle 1096"/>
          <p:cNvSpPr>
            <a:spLocks noGrp="1" noChangeArrowheads="1"/>
          </p:cNvSpPr>
          <p:nvPr>
            <p:ph type="dt" sz="half" idx="10"/>
          </p:nvPr>
        </p:nvSpPr>
        <p:spPr/>
        <p:txBody>
          <a:bodyPr/>
          <a:lstStyle/>
          <a:p>
            <a:fld id="{71AF49A0-AE70-4051-914F-31E7490B50B4}" type="datetime1">
              <a:rPr lang="zh-CN" altLang="en-US" smtClean="0"/>
              <a:pPr/>
              <a:t>2021/11/18</a:t>
            </a:fld>
            <a:endParaRPr lang="zh-CN" altLang="en-US" b="1" i="1"/>
          </a:p>
        </p:txBody>
      </p:sp>
      <p:sp>
        <p:nvSpPr>
          <p:cNvPr id="1049762" name="Rectangle 1097"/>
          <p:cNvSpPr>
            <a:spLocks noGrp="1" noChangeArrowheads="1"/>
          </p:cNvSpPr>
          <p:nvPr>
            <p:ph type="ftr" sz="quarter" idx="11"/>
          </p:nvPr>
        </p:nvSpPr>
        <p:spPr/>
        <p:txBody>
          <a:bodyPr/>
          <a:lstStyle/>
          <a:p>
            <a:endParaRPr lang="zh-CN" altLang="en-US"/>
          </a:p>
        </p:txBody>
      </p:sp>
      <p:sp>
        <p:nvSpPr>
          <p:cNvPr id="1049763" name="Rectangle 1098"/>
          <p:cNvSpPr>
            <a:spLocks noGrp="1" noChangeArrowheads="1"/>
          </p:cNvSpPr>
          <p:nvPr>
            <p:ph type="sldNum" sz="quarter" idx="12"/>
          </p:nvPr>
        </p:nvSpPr>
        <p:spPr/>
        <p:txBody>
          <a:bodyPr/>
          <a:lstStyle/>
          <a:p>
            <a:fld id="{0C864EAE-E214-426E-A852-45DAD4CB1399}" type="slidenum">
              <a:rPr lang="zh-CN" altLang="en-US"/>
              <a:pPr/>
              <a:t>‹#›</a:t>
            </a:fld>
            <a:endParaRPr lang="zh-CN" altLang="en-US"/>
          </a:p>
        </p:txBody>
      </p:sp>
    </p:spTree>
    <p:extLst>
      <p:ext uri="{BB962C8B-B14F-4D97-AF65-F5344CB8AC3E}">
        <p14:creationId xmlns:p14="http://schemas.microsoft.com/office/powerpoint/2010/main" val="3839165614"/>
      </p:ext>
    </p:extLst>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a:t>单击此处编辑母版标题样式</a:t>
            </a:r>
          </a:p>
        </p:txBody>
      </p:sp>
      <p:sp>
        <p:nvSpPr>
          <p:cNvPr id="1048607" name="Rectangle 1096"/>
          <p:cNvSpPr>
            <a:spLocks noGrp="1" noChangeArrowheads="1"/>
          </p:cNvSpPr>
          <p:nvPr>
            <p:ph type="dt" sz="half" idx="10"/>
          </p:nvPr>
        </p:nvSpPr>
        <p:spPr/>
        <p:txBody>
          <a:bodyPr/>
          <a:lstStyle/>
          <a:p>
            <a:fld id="{B6313E23-202A-4DBA-BDFA-113B037C340A}" type="datetime1">
              <a:rPr lang="zh-CN" altLang="en-US" smtClean="0"/>
              <a:pPr/>
              <a:t>2021/11/18</a:t>
            </a:fld>
            <a:endParaRPr lang="zh-CN" altLang="en-US" b="1" i="1"/>
          </a:p>
        </p:txBody>
      </p:sp>
      <p:sp>
        <p:nvSpPr>
          <p:cNvPr id="1048608" name="Rectangle 1097"/>
          <p:cNvSpPr>
            <a:spLocks noGrp="1" noChangeArrowheads="1"/>
          </p:cNvSpPr>
          <p:nvPr>
            <p:ph type="ftr" sz="quarter" idx="11"/>
          </p:nvPr>
        </p:nvSpPr>
        <p:spPr/>
        <p:txBody>
          <a:bodyPr/>
          <a:lstStyle/>
          <a:p>
            <a:endParaRPr lang="zh-CN" altLang="en-US"/>
          </a:p>
        </p:txBody>
      </p:sp>
      <p:sp>
        <p:nvSpPr>
          <p:cNvPr id="1048609"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383295182"/>
      </p:ext>
    </p:extLst>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3" name="Rectangle 1096"/>
          <p:cNvSpPr>
            <a:spLocks noGrp="1" noChangeArrowheads="1"/>
          </p:cNvSpPr>
          <p:nvPr>
            <p:ph type="dt" sz="half" idx="10"/>
          </p:nvPr>
        </p:nvSpPr>
        <p:spPr/>
        <p:txBody>
          <a:bodyPr/>
          <a:lstStyle/>
          <a:p>
            <a:fld id="{1A593734-0361-4874-BEC2-546E7AA82CC1}" type="datetime1">
              <a:rPr lang="zh-CN" altLang="en-US" smtClean="0"/>
              <a:pPr/>
              <a:t>2021/11/18</a:t>
            </a:fld>
            <a:endParaRPr lang="zh-CN" altLang="en-US" b="1" i="1"/>
          </a:p>
        </p:txBody>
      </p:sp>
      <p:sp>
        <p:nvSpPr>
          <p:cNvPr id="1048584" name="Rectangle 1097"/>
          <p:cNvSpPr>
            <a:spLocks noGrp="1" noChangeArrowheads="1"/>
          </p:cNvSpPr>
          <p:nvPr>
            <p:ph type="ftr" sz="quarter" idx="11"/>
          </p:nvPr>
        </p:nvSpPr>
        <p:spPr/>
        <p:txBody>
          <a:bodyPr/>
          <a:lstStyle/>
          <a:p>
            <a:endParaRPr lang="zh-CN" altLang="en-US"/>
          </a:p>
        </p:txBody>
      </p:sp>
      <p:sp>
        <p:nvSpPr>
          <p:cNvPr id="6" name="Rectangle 1098"/>
          <p:cNvSpPr>
            <a:spLocks noGrp="1" noChangeArrowheads="1"/>
          </p:cNvSpPr>
          <p:nvPr>
            <p:ph type="sldNum" sz="quarter" idx="12"/>
          </p:nvPr>
        </p:nvSpPr>
        <p:spPr>
          <a:xfrm>
            <a:off x="10778385" y="6415090"/>
            <a:ext cx="1311275" cy="365125"/>
          </a:xfrm>
        </p:spPr>
        <p:txBody>
          <a:bodyPr/>
          <a:lstStyle>
            <a:lvl1pPr>
              <a:defRPr sz="1050" b="0"/>
            </a:lvl1pPr>
          </a:lstStyle>
          <a:p>
            <a:fld id="{89DB14B3-731A-4352-BC82-B1993596BD11}" type="slidenum">
              <a:rPr lang="zh-CN" altLang="en-US" smtClean="0"/>
              <a:pPr/>
              <a:t>‹#›</a:t>
            </a:fld>
            <a:endParaRPr lang="zh-CN" altLang="en-US" dirty="0"/>
          </a:p>
        </p:txBody>
      </p:sp>
    </p:spTree>
    <p:extLst>
      <p:ext uri="{BB962C8B-B14F-4D97-AF65-F5344CB8AC3E}">
        <p14:creationId xmlns:p14="http://schemas.microsoft.com/office/powerpoint/2010/main" val="1666230324"/>
      </p:ext>
    </p:extLst>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90" name="标题 1"/>
          <p:cNvSpPr>
            <a:spLocks noGrp="1"/>
          </p:cNvSpPr>
          <p:nvPr>
            <p:ph type="title"/>
          </p:nvPr>
        </p:nvSpPr>
        <p:spPr>
          <a:xfrm>
            <a:off x="609600" y="273050"/>
            <a:ext cx="4011613" cy="1162050"/>
          </a:xfrm>
        </p:spPr>
        <p:txBody>
          <a:bodyPr/>
          <a:lstStyle>
            <a:lvl1pPr algn="l">
              <a:defRPr sz="1500" b="1"/>
            </a:lvl1pPr>
          </a:lstStyle>
          <a:p>
            <a:r>
              <a:rPr lang="zh-CN" altLang="en-US"/>
              <a:t>单击此处编辑母版标题样式</a:t>
            </a:r>
          </a:p>
        </p:txBody>
      </p:sp>
      <p:sp>
        <p:nvSpPr>
          <p:cNvPr id="1049791" name="内容占位符 2"/>
          <p:cNvSpPr>
            <a:spLocks noGrp="1"/>
          </p:cNvSpPr>
          <p:nvPr>
            <p:ph idx="1"/>
          </p:nvPr>
        </p:nvSpPr>
        <p:spPr>
          <a:xfrm>
            <a:off x="4767265" y="273052"/>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92" name="文本占位符 3"/>
          <p:cNvSpPr>
            <a:spLocks noGrp="1"/>
          </p:cNvSpPr>
          <p:nvPr>
            <p:ph type="body" sz="half" idx="2"/>
          </p:nvPr>
        </p:nvSpPr>
        <p:spPr>
          <a:xfrm>
            <a:off x="609600" y="1435102"/>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93" name="Rectangle 1096"/>
          <p:cNvSpPr>
            <a:spLocks noGrp="1" noChangeArrowheads="1"/>
          </p:cNvSpPr>
          <p:nvPr>
            <p:ph type="dt" sz="half" idx="10"/>
          </p:nvPr>
        </p:nvSpPr>
        <p:spPr/>
        <p:txBody>
          <a:bodyPr/>
          <a:lstStyle/>
          <a:p>
            <a:fld id="{99330C1F-F5BC-42E0-AA5F-D5B9A26A9E8D}" type="datetime1">
              <a:rPr lang="zh-CN" altLang="en-US" smtClean="0"/>
              <a:pPr/>
              <a:t>2021/11/18</a:t>
            </a:fld>
            <a:endParaRPr lang="zh-CN" altLang="en-US" b="1" i="1"/>
          </a:p>
        </p:txBody>
      </p:sp>
      <p:sp>
        <p:nvSpPr>
          <p:cNvPr id="1049794" name="Rectangle 1097"/>
          <p:cNvSpPr>
            <a:spLocks noGrp="1" noChangeArrowheads="1"/>
          </p:cNvSpPr>
          <p:nvPr>
            <p:ph type="ftr" sz="quarter" idx="11"/>
          </p:nvPr>
        </p:nvSpPr>
        <p:spPr/>
        <p:txBody>
          <a:bodyPr/>
          <a:lstStyle/>
          <a:p>
            <a:endParaRPr lang="zh-CN" altLang="en-US"/>
          </a:p>
        </p:txBody>
      </p:sp>
      <p:sp>
        <p:nvSpPr>
          <p:cNvPr id="1049795" name="Rectangle 1098"/>
          <p:cNvSpPr>
            <a:spLocks noGrp="1" noChangeArrowheads="1"/>
          </p:cNvSpPr>
          <p:nvPr>
            <p:ph type="sldNum" sz="quarter" idx="12"/>
          </p:nvPr>
        </p:nvSpPr>
        <p:spPr/>
        <p:txBody>
          <a:bodyPr/>
          <a:lstStyle/>
          <a:p>
            <a:fld id="{6F4ACBDE-81A0-4AFC-ADBB-F83DDB0974C3}" type="slidenum">
              <a:rPr lang="zh-CN" altLang="en-US"/>
              <a:pPr/>
              <a:t>‹#›</a:t>
            </a:fld>
            <a:endParaRPr lang="zh-CN" altLang="en-US"/>
          </a:p>
        </p:txBody>
      </p:sp>
    </p:spTree>
    <p:extLst>
      <p:ext uri="{BB962C8B-B14F-4D97-AF65-F5344CB8AC3E}">
        <p14:creationId xmlns:p14="http://schemas.microsoft.com/office/powerpoint/2010/main" val="1950131021"/>
      </p:ext>
    </p:extLst>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74" name="标题 1"/>
          <p:cNvSpPr>
            <a:spLocks noGrp="1"/>
          </p:cNvSpPr>
          <p:nvPr>
            <p:ph type="title"/>
          </p:nvPr>
        </p:nvSpPr>
        <p:spPr>
          <a:xfrm>
            <a:off x="2389188" y="4800600"/>
            <a:ext cx="7315200" cy="566738"/>
          </a:xfrm>
        </p:spPr>
        <p:txBody>
          <a:bodyPr/>
          <a:lstStyle>
            <a:lvl1pPr algn="l">
              <a:defRPr sz="1500" b="1"/>
            </a:lvl1pPr>
          </a:lstStyle>
          <a:p>
            <a:r>
              <a:rPr lang="zh-CN" altLang="en-US"/>
              <a:t>单击此处编辑母版标题样式</a:t>
            </a:r>
          </a:p>
        </p:txBody>
      </p:sp>
      <p:sp>
        <p:nvSpPr>
          <p:cNvPr id="1049775" name="图片占位符 2"/>
          <p:cNvSpPr>
            <a:spLocks noGrp="1"/>
          </p:cNvSpPr>
          <p:nvPr>
            <p:ph type="pic" idx="1"/>
          </p:nvPr>
        </p:nvSpPr>
        <p:spPr>
          <a:xfrm>
            <a:off x="2389188"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1049776"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049777" name="Rectangle 1096"/>
          <p:cNvSpPr>
            <a:spLocks noGrp="1" noChangeArrowheads="1"/>
          </p:cNvSpPr>
          <p:nvPr>
            <p:ph type="dt" sz="half" idx="10"/>
          </p:nvPr>
        </p:nvSpPr>
        <p:spPr/>
        <p:txBody>
          <a:bodyPr/>
          <a:lstStyle/>
          <a:p>
            <a:fld id="{EB279A69-F49C-4E84-B5F0-51A87B0ECECB}" type="datetime1">
              <a:rPr lang="zh-CN" altLang="en-US" smtClean="0"/>
              <a:pPr/>
              <a:t>2021/11/18</a:t>
            </a:fld>
            <a:endParaRPr lang="zh-CN" altLang="en-US" b="1" i="1"/>
          </a:p>
        </p:txBody>
      </p:sp>
      <p:sp>
        <p:nvSpPr>
          <p:cNvPr id="1049778" name="Rectangle 1097"/>
          <p:cNvSpPr>
            <a:spLocks noGrp="1" noChangeArrowheads="1"/>
          </p:cNvSpPr>
          <p:nvPr>
            <p:ph type="ftr" sz="quarter" idx="11"/>
          </p:nvPr>
        </p:nvSpPr>
        <p:spPr/>
        <p:txBody>
          <a:bodyPr/>
          <a:lstStyle/>
          <a:p>
            <a:endParaRPr lang="zh-CN" altLang="en-US"/>
          </a:p>
        </p:txBody>
      </p:sp>
      <p:sp>
        <p:nvSpPr>
          <p:cNvPr id="1049779" name="Rectangle 1098"/>
          <p:cNvSpPr>
            <a:spLocks noGrp="1" noChangeArrowheads="1"/>
          </p:cNvSpPr>
          <p:nvPr>
            <p:ph type="sldNum" sz="quarter" idx="12"/>
          </p:nvPr>
        </p:nvSpPr>
        <p:spPr/>
        <p:txBody>
          <a:bodyPr/>
          <a:lstStyle/>
          <a:p>
            <a:fld id="{FC5CC31D-1363-49C8-9F24-77AAE0A8B09C}" type="slidenum">
              <a:rPr lang="zh-CN" altLang="en-US"/>
              <a:pPr/>
              <a:t>‹#›</a:t>
            </a:fld>
            <a:endParaRPr lang="zh-CN" altLang="en-US"/>
          </a:p>
        </p:txBody>
      </p:sp>
    </p:spTree>
    <p:extLst>
      <p:ext uri="{BB962C8B-B14F-4D97-AF65-F5344CB8AC3E}">
        <p14:creationId xmlns:p14="http://schemas.microsoft.com/office/powerpoint/2010/main" val="1731033411"/>
      </p:ext>
    </p:extLst>
  </p:cSld>
  <p:clrMapOvr>
    <a:masterClrMapping/>
  </p:clrMapOvr>
  <p:transition spd="med">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346827"/>
            <a:ext cx="12192000" cy="511175"/>
          </a:xfrm>
          <a:prstGeom prst="rect">
            <a:avLst/>
          </a:prstGeom>
          <a:solidFill>
            <a:srgbClr val="00447C"/>
          </a:solidFill>
          <a:ln>
            <a:noFill/>
          </a:ln>
        </p:spPr>
        <p:txBody>
          <a:bodyPr/>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eaLnBrk="1" fontAlgn="base" hangingPunct="1">
              <a:spcBef>
                <a:spcPct val="0"/>
              </a:spcBef>
              <a:spcAft>
                <a:spcPct val="0"/>
              </a:spcAft>
            </a:pPr>
            <a:endParaRPr lang="zh-CN" altLang="en-US" sz="1800"/>
          </a:p>
        </p:txBody>
      </p:sp>
      <p:sp>
        <p:nvSpPr>
          <p:cNvPr id="1048577" name="Rectangle 1094"/>
          <p:cNvSpPr>
            <a:spLocks noGrp="1" noChangeArrowheads="1"/>
          </p:cNvSpPr>
          <p:nvPr>
            <p:ph type="title" idx="4294967295"/>
          </p:nvPr>
        </p:nvSpPr>
        <p:spPr bwMode="auto">
          <a:xfrm>
            <a:off x="660400" y="228602"/>
            <a:ext cx="9380539" cy="784225"/>
          </a:xfrm>
          <a:prstGeom prst="rect">
            <a:avLst/>
          </a:prstGeom>
          <a:noFill/>
          <a:ln>
            <a:noFill/>
          </a:ln>
        </p:spPr>
        <p:txBody>
          <a:bodyPr vert="horz" wrap="square" lIns="91440" tIns="45720" rIns="91440" bIns="45720"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4775200"/>
          </a:xfrm>
          <a:prstGeom prst="rect">
            <a:avLst/>
          </a:prstGeom>
          <a:noFill/>
          <a:ln>
            <a:noFill/>
          </a:ln>
        </p:spPr>
        <p:txBody>
          <a:bodyPr vert="horz" wrap="square" lIns="0" tIns="45720" rIns="0" bIns="45720"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79" name="Rectangle 1096"/>
          <p:cNvSpPr>
            <a:spLocks noGrp="1" noChangeArrowheads="1"/>
          </p:cNvSpPr>
          <p:nvPr>
            <p:ph type="dt" sz="half" idx="2"/>
          </p:nvPr>
        </p:nvSpPr>
        <p:spPr bwMode="auto">
          <a:xfrm>
            <a:off x="1096964" y="6459540"/>
            <a:ext cx="2473325" cy="365125"/>
          </a:xfrm>
          <a:prstGeom prst="rect">
            <a:avLst/>
          </a:prstGeom>
          <a:noFill/>
          <a:ln>
            <a:noFill/>
          </a:ln>
        </p:spPr>
        <p:txBody>
          <a:bodyPr vert="horz" wrap="square" lIns="91440" tIns="45720" rIns="91440" bIns="45720" numCol="1" anchor="ctr" anchorCtr="0" compatLnSpc="1"/>
          <a:lstStyle>
            <a:lvl1pPr eaLnBrk="1" hangingPunct="1">
              <a:defRPr sz="450">
                <a:solidFill>
                  <a:srgbClr val="FFFFFF"/>
                </a:solidFill>
                <a:ea typeface="微软雅黑" panose="020B0503020204020204" pitchFamily="34" charset="-122"/>
              </a:defRPr>
            </a:lvl1pPr>
          </a:lstStyle>
          <a:p>
            <a:pPr fontAlgn="base">
              <a:spcBef>
                <a:spcPct val="0"/>
              </a:spcBef>
              <a:spcAft>
                <a:spcPct val="0"/>
              </a:spcAft>
            </a:pPr>
            <a:fld id="{7D4FE00E-8C06-457B-9BDE-A197369E635E}" type="datetime1">
              <a:rPr lang="zh-CN" altLang="en-US" smtClean="0">
                <a:sym typeface="Calibri" panose="020F0502020204030204" pitchFamily="34" charset="0"/>
              </a:rPr>
              <a:pPr fontAlgn="base">
                <a:spcBef>
                  <a:spcPct val="0"/>
                </a:spcBef>
                <a:spcAft>
                  <a:spcPct val="0"/>
                </a:spcAft>
              </a:pPr>
              <a:t>2021/11/18</a:t>
            </a:fld>
            <a:endParaRPr lang="zh-CN" altLang="en-US" b="1" i="1">
              <a:sym typeface="Calibri" panose="020F0502020204030204" pitchFamily="34" charset="0"/>
            </a:endParaRPr>
          </a:p>
        </p:txBody>
      </p:sp>
      <p:sp>
        <p:nvSpPr>
          <p:cNvPr id="1048580" name="Rectangle 1097"/>
          <p:cNvSpPr>
            <a:spLocks noGrp="1" noChangeArrowheads="1"/>
          </p:cNvSpPr>
          <p:nvPr>
            <p:ph type="ftr" sz="quarter" idx="3"/>
          </p:nvPr>
        </p:nvSpPr>
        <p:spPr bwMode="auto">
          <a:xfrm>
            <a:off x="3686177" y="6459540"/>
            <a:ext cx="4822825" cy="365125"/>
          </a:xfrm>
          <a:prstGeom prst="rect">
            <a:avLst/>
          </a:prstGeom>
          <a:noFill/>
          <a:ln>
            <a:noFill/>
          </a:ln>
        </p:spPr>
        <p:txBody>
          <a:bodyPr vert="horz" wrap="square" lIns="91440" tIns="45720" rIns="91440" bIns="45720" numCol="1" anchor="ctr" anchorCtr="0" compatLnSpc="1"/>
          <a:lstStyle>
            <a:lvl1pPr algn="ctr" eaLnBrk="1" hangingPunct="1">
              <a:defRPr sz="450" b="1" i="1">
                <a:solidFill>
                  <a:srgbClr val="FFFFFF"/>
                </a:solidFill>
                <a:ea typeface="微软雅黑" panose="020B0503020204020204" pitchFamily="34" charset="-122"/>
              </a:defRPr>
            </a:lvl1pPr>
          </a:lstStyle>
          <a:p>
            <a:pPr fontAlgn="base">
              <a:spcBef>
                <a:spcPct val="0"/>
              </a:spcBef>
              <a:spcAft>
                <a:spcPct val="0"/>
              </a:spcAft>
            </a:pPr>
            <a:endParaRPr lang="zh-CN" altLang="en-US">
              <a:sym typeface="Calibri" panose="020F0502020204030204" pitchFamily="34" charset="0"/>
            </a:endParaRPr>
          </a:p>
        </p:txBody>
      </p:sp>
      <p:sp>
        <p:nvSpPr>
          <p:cNvPr id="1048581" name="Rectangle 1098"/>
          <p:cNvSpPr>
            <a:spLocks noGrp="1" noChangeArrowheads="1"/>
          </p:cNvSpPr>
          <p:nvPr>
            <p:ph type="sldNum" sz="quarter" idx="4"/>
          </p:nvPr>
        </p:nvSpPr>
        <p:spPr bwMode="auto">
          <a:xfrm>
            <a:off x="10744201" y="6415090"/>
            <a:ext cx="1311275" cy="365125"/>
          </a:xfrm>
          <a:prstGeom prst="rect">
            <a:avLst/>
          </a:prstGeom>
          <a:noFill/>
          <a:ln>
            <a:noFill/>
          </a:ln>
        </p:spPr>
        <p:txBody>
          <a:bodyPr vert="horz" wrap="square" lIns="91440" tIns="45720" rIns="91440" bIns="45720" numCol="1" anchor="ctr" anchorCtr="0" compatLnSpc="1"/>
          <a:lstStyle>
            <a:lvl1pPr algn="r" eaLnBrk="1" hangingPunct="1">
              <a:defRPr sz="1800" b="1" i="1" smtClean="0">
                <a:solidFill>
                  <a:srgbClr val="FFFFFF"/>
                </a:solidFill>
                <a:ea typeface="微软雅黑" panose="020B0503020204020204" pitchFamily="34" charset="-122"/>
              </a:defRPr>
            </a:lvl1pPr>
          </a:lstStyle>
          <a:p>
            <a:pPr fontAlgn="base">
              <a:spcBef>
                <a:spcPct val="0"/>
              </a:spcBef>
              <a:spcAft>
                <a:spcPct val="0"/>
              </a:spcAft>
            </a:pPr>
            <a:fld id="{4735416B-1EEB-4908-B3FA-75CB8A360816}" type="slidenum">
              <a:rPr lang="zh-CN" altLang="en-US">
                <a:sym typeface="Calibri" panose="020F0502020204030204" pitchFamily="34" charset="0"/>
              </a:rPr>
              <a:pPr fontAlgn="base">
                <a:spcBef>
                  <a:spcPct val="0"/>
                </a:spcBef>
                <a:spcAft>
                  <a:spcPct val="0"/>
                </a:spcAft>
              </a:pPr>
              <a:t>‹#›</a:t>
            </a:fld>
            <a:endParaRPr lang="zh-CN" altLang="en-US">
              <a:sym typeface="Calibri" panose="020F0502020204030204" pitchFamily="34" charset="0"/>
            </a:endParaRPr>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userDrawn="1"/>
        </p:nvSpPr>
        <p:spPr bwMode="auto">
          <a:xfrm>
            <a:off x="331789" y="428625"/>
            <a:ext cx="1539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endParaRPr lang="zh-CN" altLang="en-US" sz="1350">
              <a:solidFill>
                <a:srgbClr val="FFFFFF"/>
              </a:solidFill>
              <a:latin typeface="华文中宋" panose="02010600040101010101" pitchFamily="2" charset="-122"/>
              <a:ea typeface="华文中宋" panose="02010600040101010101" pitchFamily="2" charset="-122"/>
              <a:sym typeface="Calibri" panose="020F0502020204030204" pitchFamily="34" charset="0"/>
            </a:endParaRPr>
          </a:p>
        </p:txBody>
      </p:sp>
      <p:cxnSp>
        <p:nvCxnSpPr>
          <p:cNvPr id="3145729" name="Line 404"/>
          <p:cNvCxnSpPr>
            <a:cxnSpLocks noChangeShapeType="1"/>
          </p:cNvCxnSpPr>
          <p:nvPr userDrawn="1"/>
        </p:nvCxnSpPr>
        <p:spPr bwMode="auto">
          <a:xfrm>
            <a:off x="550863" y="428625"/>
            <a:ext cx="0" cy="457200"/>
          </a:xfrm>
          <a:prstGeom prst="line">
            <a:avLst/>
          </a:prstGeom>
          <a:noFill/>
          <a:ln w="38100">
            <a:solidFill>
              <a:srgbClr val="C00000"/>
            </a:solidFill>
            <a:round/>
          </a:ln>
        </p:spPr>
      </p:cxnSp>
      <p:pic>
        <p:nvPicPr>
          <p:cNvPr id="14" name="图片 13"/>
          <p:cNvPicPr/>
          <p:nvPr userDrawn="1"/>
        </p:nvPicPr>
        <p:blipFill>
          <a:blip r:embed="rId13" cstate="print"/>
          <a:stretch>
            <a:fillRect/>
          </a:stretch>
        </p:blipFill>
        <p:spPr>
          <a:xfrm>
            <a:off x="11313006" y="130754"/>
            <a:ext cx="742470" cy="860424"/>
          </a:xfrm>
          <a:prstGeom prst="rect">
            <a:avLst/>
          </a:prstGeom>
        </p:spPr>
      </p:pic>
    </p:spTree>
    <p:extLst>
      <p:ext uri="{BB962C8B-B14F-4D97-AF65-F5344CB8AC3E}">
        <p14:creationId xmlns:p14="http://schemas.microsoft.com/office/powerpoint/2010/main" val="11646928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cut/>
  </p:transition>
  <p:hf hdr="0" ftr="0" dt="0"/>
  <p:txStyles>
    <p:titleStyle>
      <a:lvl1pPr algn="l" rtl="0" eaLnBrk="0" fontAlgn="base" hangingPunct="0">
        <a:lnSpc>
          <a:spcPct val="85000"/>
        </a:lnSpc>
        <a:spcBef>
          <a:spcPct val="0"/>
        </a:spcBef>
        <a:spcAft>
          <a:spcPct val="0"/>
        </a:spcAft>
        <a:defRPr sz="2250">
          <a:solidFill>
            <a:srgbClr val="808080"/>
          </a:solidFill>
          <a:latin typeface="+mj-lt"/>
          <a:ea typeface="+mj-ea"/>
          <a:cs typeface="+mj-cs"/>
        </a:defRPr>
      </a:lvl1pPr>
      <a:lvl2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5pPr>
      <a:lvl6pPr marL="3429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6pPr>
      <a:lvl7pPr marL="6858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7pPr>
      <a:lvl8pPr marL="10287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8pPr>
      <a:lvl9pPr marL="1371600" algn="l" rtl="0" fontAlgn="base">
        <a:lnSpc>
          <a:spcPct val="85000"/>
        </a:lnSpc>
        <a:spcBef>
          <a:spcPct val="0"/>
        </a:spcBef>
        <a:spcAft>
          <a:spcPct val="0"/>
        </a:spcAft>
        <a:defRPr sz="2250">
          <a:solidFill>
            <a:srgbClr val="808080"/>
          </a:solidFill>
          <a:latin typeface="Calibri Light" panose="020F0302020204030204"/>
          <a:ea typeface="宋体" panose="02010600030101010101" pitchFamily="2" charset="-122"/>
        </a:defRPr>
      </a:lvl9pPr>
    </p:titleStyle>
    <p:bodyStyle>
      <a:lvl1pPr marL="51435" indent="-51435" algn="l" rtl="0" eaLnBrk="0" fontAlgn="base" hangingPunct="0">
        <a:lnSpc>
          <a:spcPct val="90000"/>
        </a:lnSpc>
        <a:spcBef>
          <a:spcPts val="675"/>
        </a:spcBef>
        <a:spcAft>
          <a:spcPts val="115"/>
        </a:spcAft>
        <a:buClr>
          <a:srgbClr val="0B4DA2"/>
        </a:buClr>
        <a:buSzPct val="100000"/>
        <a:buFont typeface="Calibri" panose="020F0502020204030204" pitchFamily="34" charset="0"/>
        <a:buChar char=" "/>
        <a:defRPr sz="2400">
          <a:solidFill>
            <a:srgbClr val="404040"/>
          </a:solidFill>
          <a:latin typeface="+mn-lt"/>
          <a:ea typeface="+mn-ea"/>
          <a:cs typeface="+mn-cs"/>
        </a:defRPr>
      </a:lvl1pPr>
      <a:lvl2pPr marL="21653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975">
          <a:solidFill>
            <a:srgbClr val="404040"/>
          </a:solidFill>
          <a:latin typeface="+mn-lt"/>
          <a:ea typeface="+mn-ea"/>
        </a:defRPr>
      </a:lvl2pPr>
      <a:lvl3pPr marL="318135"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3pPr>
      <a:lvl4pPr marL="420370" indent="-10223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4pPr>
      <a:lvl5pPr marL="523875" indent="-104775" algn="l" rtl="0" eaLnBrk="0" fontAlgn="base" hangingPunct="0">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5pPr>
      <a:lvl6pPr marL="8667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6pPr>
      <a:lvl7pPr marL="12096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7pPr>
      <a:lvl8pPr marL="15525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8pPr>
      <a:lvl9pPr marL="1895475" indent="-104775" algn="l" rtl="0" fontAlgn="base">
        <a:lnSpc>
          <a:spcPct val="90000"/>
        </a:lnSpc>
        <a:spcBef>
          <a:spcPts val="115"/>
        </a:spcBef>
        <a:spcAft>
          <a:spcPts val="225"/>
        </a:spcAft>
        <a:buClr>
          <a:srgbClr val="0B4DA2"/>
        </a:buClr>
        <a:buSzPct val="100000"/>
        <a:buFont typeface="Calibri" panose="020F0502020204030204" pitchFamily="34" charset="0"/>
        <a:buChar char="◦"/>
        <a:defRPr sz="750">
          <a:solidFill>
            <a:srgbClr val="404040"/>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89EA81-7985-4042-A35B-56AD378A6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47971F1-C07B-674B-A475-C0C611924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3039BE3-B31D-A64C-9EE8-11B208F74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0E809-E577-CC4C-97D1-3D22F5759928}" type="datetimeFigureOut">
              <a:rPr kumimoji="1" lang="zh-CN" altLang="en-US" smtClean="0"/>
              <a:t>2021/11/18</a:t>
            </a:fld>
            <a:endParaRPr kumimoji="1" lang="zh-CN" altLang="en-US"/>
          </a:p>
        </p:txBody>
      </p:sp>
      <p:sp>
        <p:nvSpPr>
          <p:cNvPr id="5" name="页脚占位符 4">
            <a:extLst>
              <a:ext uri="{FF2B5EF4-FFF2-40B4-BE49-F238E27FC236}">
                <a16:creationId xmlns:a16="http://schemas.microsoft.com/office/drawing/2014/main" id="{C5840CA7-04CF-1146-9688-EC31E0EEA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7FEE0CC-F5CD-5B4C-ADC1-95CFA02FD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64A9-D857-7049-A3C0-89D3CA0799AE}" type="slidenum">
              <a:rPr kumimoji="1" lang="zh-CN" altLang="en-US" smtClean="0"/>
              <a:t>‹#›</a:t>
            </a:fld>
            <a:endParaRPr kumimoji="1" lang="zh-CN" altLang="en-US"/>
          </a:p>
        </p:txBody>
      </p:sp>
    </p:spTree>
    <p:extLst>
      <p:ext uri="{BB962C8B-B14F-4D97-AF65-F5344CB8AC3E}">
        <p14:creationId xmlns:p14="http://schemas.microsoft.com/office/powerpoint/2010/main" val="25857168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descr="SHU_VI_LOGO.svg"/>
          <p:cNvPicPr>
            <a:picLocks noChangeAspect="1"/>
          </p:cNvPicPr>
          <p:nvPr/>
        </p:nvPicPr>
        <p:blipFill>
          <a:blip r:embed="rId4"/>
          <a:stretch>
            <a:fillRect/>
          </a:stretch>
        </p:blipFill>
        <p:spPr>
          <a:xfrm>
            <a:off x="9015095" y="4259580"/>
            <a:ext cx="1795780" cy="2251075"/>
          </a:xfrm>
          <a:prstGeom prst="rect">
            <a:avLst/>
          </a:prstGeom>
        </p:spPr>
      </p:pic>
      <p:sp>
        <p:nvSpPr>
          <p:cNvPr id="2" name="矩形 1">
            <a:extLst>
              <a:ext uri="{FF2B5EF4-FFF2-40B4-BE49-F238E27FC236}">
                <a16:creationId xmlns:a16="http://schemas.microsoft.com/office/drawing/2014/main" id="{75A9E019-D5ED-4BE6-A7FD-FAAA7154A7B7}"/>
              </a:ext>
            </a:extLst>
          </p:cNvPr>
          <p:cNvSpPr/>
          <p:nvPr/>
        </p:nvSpPr>
        <p:spPr>
          <a:xfrm>
            <a:off x="1524000" y="1725275"/>
            <a:ext cx="9144000" cy="1015663"/>
          </a:xfrm>
          <a:prstGeom prst="rect">
            <a:avLst/>
          </a:prstGeom>
        </p:spPr>
        <p:txBody>
          <a:bodyPr wrap="square">
            <a:spAutoFit/>
          </a:bodyPr>
          <a:lstStyle/>
          <a:p>
            <a:pPr algn="ctr"/>
            <a:r>
              <a:rPr lang="en-US" altLang="zh-CN" sz="6000" dirty="0">
                <a:latin typeface="Times New Roman" panose="02020603050405020304" pitchFamily="18" charset="0"/>
                <a:cs typeface="Times New Roman" panose="02020603050405020304" pitchFamily="18" charset="0"/>
              </a:rPr>
              <a:t>Lecture 7 Sampling</a:t>
            </a:r>
            <a:r>
              <a:rPr lang="zh-CN" altLang="en-US" sz="6000" dirty="0">
                <a:latin typeface="Times New Roman" panose="02020603050405020304" pitchFamily="18" charset="0"/>
                <a:cs typeface="Times New Roman" panose="02020603050405020304" pitchFamily="18" charset="0"/>
              </a:rPr>
              <a:t>（采样）</a:t>
            </a:r>
            <a:endParaRPr lang="zh-CN" altLang="en-US" sz="6000" dirty="0"/>
          </a:p>
        </p:txBody>
      </p:sp>
      <p:sp>
        <p:nvSpPr>
          <p:cNvPr id="6" name="副标题 2">
            <a:extLst>
              <a:ext uri="{FF2B5EF4-FFF2-40B4-BE49-F238E27FC236}">
                <a16:creationId xmlns:a16="http://schemas.microsoft.com/office/drawing/2014/main" id="{39CBF860-9DC8-4F10-AAED-6F0E2A3B58B5}"/>
              </a:ext>
            </a:extLst>
          </p:cNvPr>
          <p:cNvSpPr>
            <a:spLocks noGrp="1"/>
          </p:cNvSpPr>
          <p:nvPr>
            <p:ph type="subTitle" idx="1"/>
          </p:nvPr>
        </p:nvSpPr>
        <p:spPr>
          <a:xfrm>
            <a:off x="1142259" y="4259580"/>
            <a:ext cx="9144000" cy="1655762"/>
          </a:xfrm>
        </p:spPr>
        <p:txBody>
          <a:bodyPr>
            <a:normAutofit lnSpcReduction="10000"/>
          </a:bodyPr>
          <a:lstStyle/>
          <a:p>
            <a:r>
              <a:rPr lang="en-US" altLang="zh-CN" dirty="0">
                <a:solidFill>
                  <a:srgbClr val="FFFFFF"/>
                </a:solidFill>
                <a:latin typeface="Times New Roman" panose="02020603050405020304" pitchFamily="18" charset="0"/>
                <a:cs typeface="Times New Roman" panose="02020603050405020304" pitchFamily="18" charset="0"/>
              </a:rPr>
              <a:t>School of Computer Engineering and Science</a:t>
            </a:r>
          </a:p>
          <a:p>
            <a:r>
              <a:rPr lang="en-US" altLang="zh-CN" dirty="0">
                <a:solidFill>
                  <a:srgbClr val="FFFFFF"/>
                </a:solidFill>
                <a:latin typeface="Times New Roman" panose="02020603050405020304" pitchFamily="18" charset="0"/>
                <a:cs typeface="Times New Roman" panose="02020603050405020304" pitchFamily="18" charset="0"/>
              </a:rPr>
              <a:t>Shanghai University</a:t>
            </a:r>
          </a:p>
          <a:p>
            <a:endParaRPr lang="en-US" altLang="zh-CN" dirty="0">
              <a:solidFill>
                <a:srgbClr val="FFFFFF"/>
              </a:solidFill>
              <a:latin typeface="Times New Roman" panose="02020603050405020304" pitchFamily="18" charset="0"/>
              <a:cs typeface="Times New Roman" panose="02020603050405020304" pitchFamily="18" charset="0"/>
            </a:endParaRPr>
          </a:p>
          <a:p>
            <a:r>
              <a:rPr lang="en-US" altLang="zh-CN" dirty="0">
                <a:solidFill>
                  <a:srgbClr val="FFFFFF"/>
                </a:solidFill>
                <a:latin typeface="Times New Roman" panose="02020603050405020304" pitchFamily="18" charset="0"/>
                <a:cs typeface="Times New Roman" panose="02020603050405020304" pitchFamily="18" charset="0"/>
              </a:rPr>
              <a:t>Instructor:  Jianjia Wang, Shan Ouyang</a:t>
            </a:r>
            <a:endParaRPr lang="zh-CN" altLang="en-US" dirty="0">
              <a:solidFill>
                <a:srgbClr val="FFFFFF"/>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4845413"/>
      </p:ext>
    </p:ext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Mathematical model:</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Time domain: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𝑝</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where</a:t>
                </a: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𝑝</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2800" b="0" i="1" smtClean="0">
                              <a:solidFill>
                                <a:schemeClr val="tx1"/>
                              </a:solidFill>
                              <a:latin typeface="Cambria Math" panose="02040503050406030204" pitchFamily="18" charset="0"/>
                              <a:cs typeface="Times New Roman" panose="02020603050405020304" pitchFamily="18" charset="0"/>
                            </a:rPr>
                            <m:t>𝑛</m:t>
                          </m:r>
                          <m:r>
                            <a:rPr lang="en-US" altLang="zh-TW" sz="2800" b="0" i="1" smtClean="0">
                              <a:solidFill>
                                <a:schemeClr val="tx1"/>
                              </a:solidFill>
                              <a:latin typeface="Cambria Math" panose="02040503050406030204" pitchFamily="18" charset="0"/>
                              <a:cs typeface="Times New Roman" panose="02020603050405020304" pitchFamily="18" charset="0"/>
                            </a:rPr>
                            <m:t>=−∞</m:t>
                          </m:r>
                        </m:sub>
                        <m:sup>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zh-TW" altLang="en-US" sz="2800" b="0" i="1" smtClean="0">
                              <a:solidFill>
                                <a:schemeClr val="tx1"/>
                              </a:solidFill>
                              <a:latin typeface="Cambria Math" panose="02040503050406030204" pitchFamily="18" charset="0"/>
                              <a:cs typeface="Times New Roman" panose="02020603050405020304" pitchFamily="18" charset="0"/>
                            </a:rPr>
                            <m:t>𝛿</m:t>
                          </m:r>
                        </m:e>
                      </m:nary>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𝑛𝑇</m:t>
                      </m:r>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𝑇</m:t>
                    </m:r>
                  </m:oMath>
                </a14:m>
                <a:r>
                  <a:rPr lang="en-US" altLang="zh-TW" sz="2800" dirty="0">
                    <a:solidFill>
                      <a:schemeClr val="tx1"/>
                    </a:solidFill>
                    <a:latin typeface="Times New Roman" panose="02020603050405020304" pitchFamily="18" charset="0"/>
                    <a:cs typeface="Times New Roman" panose="02020603050405020304" pitchFamily="18" charset="0"/>
                  </a:rPr>
                  <a:t>: sampling period </a:t>
                </a:r>
                <a:endParaRPr lang="en-US" altLang="zh-TW" sz="2800" i="1" dirty="0">
                  <a:solidFill>
                    <a:schemeClr val="tx1"/>
                  </a:solidFill>
                  <a:latin typeface="Cambria Math" panose="02040503050406030204" pitchFamily="18" charset="0"/>
                  <a:cs typeface="Times New Roman" panose="02020603050405020304" pitchFamily="18" charset="0"/>
                </a:endParaRPr>
              </a:p>
              <a:p>
                <a:pPr marL="0" indent="0" algn="ctr">
                  <a:buNone/>
                </a:pP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num>
                      <m:den>
                        <m:r>
                          <a:rPr lang="en-US" altLang="zh-TW" sz="2800" b="0" i="1" smtClean="0">
                            <a:solidFill>
                              <a:schemeClr val="tx1"/>
                            </a:solidFill>
                            <a:latin typeface="Cambria Math" panose="02040503050406030204" pitchFamily="18" charset="0"/>
                            <a:cs typeface="Times New Roman" panose="02020603050405020304" pitchFamily="18" charset="0"/>
                          </a:rPr>
                          <m:t>𝑇</m:t>
                        </m:r>
                      </m:den>
                    </m:f>
                  </m:oMath>
                </a14:m>
                <a:r>
                  <a:rPr lang="en-US" altLang="zh-TW" sz="2800" dirty="0">
                    <a:solidFill>
                      <a:schemeClr val="tx1"/>
                    </a:solidFill>
                    <a:latin typeface="Times New Roman" panose="02020603050405020304" pitchFamily="18" charset="0"/>
                    <a:cs typeface="Times New Roman" panose="02020603050405020304" pitchFamily="18" charset="0"/>
                  </a:rPr>
                  <a:t>: sampling frequency</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10</a:t>
            </a:fld>
            <a:endParaRPr lang="zh-CN" altLang="en-US" dirty="0"/>
          </a:p>
        </p:txBody>
      </p:sp>
    </p:spTree>
    <p:extLst>
      <p:ext uri="{BB962C8B-B14F-4D97-AF65-F5344CB8AC3E}">
        <p14:creationId xmlns:p14="http://schemas.microsoft.com/office/powerpoint/2010/main" val="2585530334"/>
      </p:ext>
    </p:extLst>
  </p:cSld>
  <p:clrMapOvr>
    <a:masterClrMapping/>
  </p:clrMapOvr>
  <p:transition spd="med">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Time domain:</a:t>
                </a: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m:rPr>
                              <m:brk m:alnAt="23"/>
                            </m:rPr>
                            <a:rPr lang="en-US" altLang="zh-TW" sz="2800" i="1">
                              <a:solidFill>
                                <a:schemeClr val="tx1"/>
                              </a:solidFill>
                              <a:latin typeface="Cambria Math" panose="02040503050406030204" pitchFamily="18" charset="0"/>
                              <a:cs typeface="Times New Roman" panose="02020603050405020304" pitchFamily="18" charset="0"/>
                            </a:rPr>
                            <m:t>𝑛</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𝑛𝑇</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𝛿</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𝑛𝑇</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11</a:t>
            </a:fld>
            <a:endParaRPr lang="zh-CN" altLang="en-US" dirty="0"/>
          </a:p>
        </p:txBody>
      </p:sp>
      <p:pic>
        <p:nvPicPr>
          <p:cNvPr id="7" name="图片 6">
            <a:extLst>
              <a:ext uri="{FF2B5EF4-FFF2-40B4-BE49-F238E27FC236}">
                <a16:creationId xmlns:a16="http://schemas.microsoft.com/office/drawing/2014/main" id="{B89FC88C-06A7-480B-9196-D88C516BE6F7}"/>
              </a:ext>
            </a:extLst>
          </p:cNvPr>
          <p:cNvPicPr>
            <a:picLocks noChangeAspect="1"/>
          </p:cNvPicPr>
          <p:nvPr/>
        </p:nvPicPr>
        <p:blipFill>
          <a:blip r:embed="rId4"/>
          <a:stretch>
            <a:fillRect/>
          </a:stretch>
        </p:blipFill>
        <p:spPr>
          <a:xfrm>
            <a:off x="5303912" y="1372729"/>
            <a:ext cx="6334839" cy="5042361"/>
          </a:xfrm>
          <a:prstGeom prst="rect">
            <a:avLst/>
          </a:prstGeom>
        </p:spPr>
      </p:pic>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892617548"/>
      </p:ext>
    </p:extLst>
  </p:cSld>
  <p:clrMapOvr>
    <a:masterClrMapping/>
  </p:clrMapOvr>
  <p:transition spd="med">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Frequency domain:</a:t>
                </a:r>
              </a:p>
              <a:p>
                <a:pPr marL="0" indent="0">
                  <a:buNone/>
                </a:pPr>
                <a14:m>
                  <m:oMathPara xmlns:m="http://schemas.openxmlformats.org/officeDocument/2006/math">
                    <m:oMathParaPr>
                      <m:jc m:val="center"/>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𝑃</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num>
                        <m:den>
                          <m:r>
                            <a:rPr lang="en-US" altLang="zh-TW" sz="2800" b="0" i="1" smtClean="0">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b="0" i="1" smtClean="0">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zh-TW" altLang="en-US" sz="2800" i="1">
                              <a:solidFill>
                                <a:schemeClr val="tx1"/>
                              </a:solidFill>
                              <a:latin typeface="Cambria Math" panose="02040503050406030204" pitchFamily="18" charset="0"/>
                              <a:cs typeface="Times New Roman" panose="02020603050405020304" pitchFamily="18" charset="0"/>
                            </a:rPr>
                            <m:t>𝛿</m:t>
                          </m:r>
                        </m:e>
                      </m:nary>
                      <m:r>
                        <a:rPr lang="en-US" altLang="zh-TW" sz="2800" i="1">
                          <a:solidFill>
                            <a:schemeClr val="tx1"/>
                          </a:solidFill>
                          <a:latin typeface="Cambria Math" panose="02040503050406030204" pitchFamily="18" charset="0"/>
                          <a:cs typeface="Times New Roman" panose="02020603050405020304" pitchFamily="18" charset="0"/>
                        </a:rPr>
                        <m:t>(</m:t>
                      </m:r>
                      <m:r>
                        <a:rPr lang="zh-TW" altLang="en-US" sz="2800" i="1" smtClean="0">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𝑘</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den>
                      </m:f>
                      <m:d>
                        <m:dPr>
                          <m:begChr m:val="["/>
                          <m:endChr m:val="]"/>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𝑋</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𝑃</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	</a:t>
                </a: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12</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2706483909"/>
      </p:ext>
    </p:extLst>
  </p:cSld>
  <p:clrMapOvr>
    <a:masterClrMapping/>
  </p:clrMapOvr>
  <p:transition spd="med">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Frequency domain:</a:t>
                </a:r>
              </a:p>
              <a:p>
                <a:pPr marL="0" indent="0">
                  <a:buNone/>
                </a:pPr>
                <a14:m>
                  <m:oMathPara xmlns:m="http://schemas.openxmlformats.org/officeDocument/2006/math">
                    <m:oMathParaPr>
                      <m:jc m:val="center"/>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Assume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𝑋</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oMath>
                </a14:m>
                <a:r>
                  <a:rPr lang="en-US" altLang="zh-TW" sz="2800" dirty="0">
                    <a:solidFill>
                      <a:schemeClr val="tx1"/>
                    </a:solidFill>
                    <a:latin typeface="Times New Roman" pitchFamily="18" charset="0"/>
                    <a:cs typeface="Times New Roman" pitchFamily="18" charset="0"/>
                  </a:rPr>
                  <a:t> is a band-limited signal with its frequency in the range of </a:t>
                </a:r>
                <a14:m>
                  <m:oMath xmlns:m="http://schemas.openxmlformats.org/officeDocument/2006/math">
                    <m:r>
                      <a:rPr lang="en-US" altLang="zh-TW" sz="280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altLang="zh-TW" sz="2800" i="1" smtClean="0">
                            <a:solidFill>
                              <a:schemeClr val="tx1"/>
                            </a:solidFill>
                            <a:latin typeface="Cambria Math" panose="02040503050406030204" pitchFamily="18" charset="0"/>
                            <a:cs typeface="Times New Roman" pitchFamily="18" charset="0"/>
                          </a:rPr>
                        </m:ctrlPr>
                      </m:sSubPr>
                      <m:e>
                        <m:r>
                          <a:rPr lang="zh-TW" altLang="en-US" sz="2800" i="1" smtClean="0">
                            <a:solidFill>
                              <a:schemeClr val="tx1"/>
                            </a:solidFill>
                            <a:latin typeface="Cambria Math" panose="02040503050406030204" pitchFamily="18" charset="0"/>
                            <a:cs typeface="Times New Roman" pitchFamily="18" charset="0"/>
                          </a:rPr>
                          <m:t>𝜔</m:t>
                        </m:r>
                      </m:e>
                      <m:sub>
                        <m:r>
                          <a:rPr lang="en-US" altLang="zh-TW" sz="2800" b="0" i="1" smtClean="0">
                            <a:solidFill>
                              <a:schemeClr val="tx1"/>
                            </a:solidFill>
                            <a:latin typeface="Cambria Math" panose="02040503050406030204" pitchFamily="18" charset="0"/>
                            <a:cs typeface="Times New Roman" pitchFamily="18" charset="0"/>
                          </a:rPr>
                          <m:t>𝑀</m:t>
                        </m:r>
                      </m:sub>
                    </m:sSub>
                  </m:oMath>
                </a14:m>
                <a:r>
                  <a:rPr lang="en-US" altLang="zh-TW" sz="2800" dirty="0">
                    <a:solidFill>
                      <a:schemeClr val="tx1"/>
                    </a:solidFill>
                    <a:latin typeface="Times New Roman" pitchFamily="18" charset="0"/>
                    <a:cs typeface="Times New Roman" pitchFamily="18" charset="0"/>
                  </a:rPr>
                  <a:t>:</a:t>
                </a: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14:m>
                  <m:oMath xmlns:m="http://schemas.openxmlformats.org/officeDocument/2006/math">
                    <m:r>
                      <a:rPr lang="en-US" altLang="zh-TW" sz="2000" i="1">
                        <a:solidFill>
                          <a:schemeClr val="tx1"/>
                        </a:solidFill>
                        <a:latin typeface="Cambria Math" panose="02040503050406030204" pitchFamily="18" charset="0"/>
                        <a:cs typeface="Times New Roman" panose="02020603050405020304" pitchFamily="18" charset="0"/>
                      </a:rPr>
                      <m:t>𝑋</m:t>
                    </m:r>
                    <m:d>
                      <m:dPr>
                        <m:ctrlPr>
                          <a:rPr lang="en-US" altLang="zh-TW" sz="2000" i="1">
                            <a:solidFill>
                              <a:schemeClr val="tx1"/>
                            </a:solidFill>
                            <a:latin typeface="Cambria Math" panose="02040503050406030204" pitchFamily="18" charset="0"/>
                            <a:cs typeface="Times New Roman" panose="02020603050405020304" pitchFamily="18" charset="0"/>
                          </a:rPr>
                        </m:ctrlPr>
                      </m:dPr>
                      <m:e>
                        <m:r>
                          <a:rPr lang="en-US" altLang="zh-TW" sz="2000" i="1">
                            <a:solidFill>
                              <a:schemeClr val="tx1"/>
                            </a:solidFill>
                            <a:latin typeface="Cambria Math" panose="02040503050406030204" pitchFamily="18" charset="0"/>
                            <a:cs typeface="Times New Roman" panose="02020603050405020304" pitchFamily="18" charset="0"/>
                          </a:rPr>
                          <m:t>𝑗</m:t>
                        </m:r>
                        <m:r>
                          <a:rPr lang="zh-TW" altLang="en-US" sz="2000" i="1">
                            <a:solidFill>
                              <a:schemeClr val="tx1"/>
                            </a:solidFill>
                            <a:latin typeface="Cambria Math" panose="02040503050406030204" pitchFamily="18" charset="0"/>
                            <a:cs typeface="Times New Roman" panose="02020603050405020304" pitchFamily="18" charset="0"/>
                          </a:rPr>
                          <m:t>𝜔</m:t>
                        </m:r>
                      </m:e>
                    </m:d>
                  </m:oMath>
                </a14:m>
                <a:r>
                  <a:rPr lang="zh-CN" altLang="en-US" sz="2000" b="0" i="0" dirty="0">
                    <a:solidFill>
                      <a:srgbClr val="333333"/>
                    </a:solidFill>
                    <a:effectLst/>
                    <a:latin typeface="Arial" panose="020B0604020202020204" pitchFamily="34" charset="0"/>
                  </a:rPr>
                  <a:t>频率在</a:t>
                </a:r>
                <a14:m>
                  <m:oMath xmlns:m="http://schemas.openxmlformats.org/officeDocument/2006/math">
                    <m:r>
                      <a:rPr lang="en-US" altLang="zh-TW" sz="200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lang="en-US" altLang="zh-TW" sz="2000" i="1" smtClean="0">
                            <a:solidFill>
                              <a:schemeClr val="tx1"/>
                            </a:solidFill>
                            <a:latin typeface="Cambria Math" panose="02040503050406030204" pitchFamily="18" charset="0"/>
                            <a:cs typeface="Times New Roman" pitchFamily="18" charset="0"/>
                          </a:rPr>
                        </m:ctrlPr>
                      </m:sSubPr>
                      <m:e>
                        <m:r>
                          <a:rPr lang="zh-TW" altLang="en-US" sz="2000" i="1" smtClean="0">
                            <a:solidFill>
                              <a:schemeClr val="tx1"/>
                            </a:solidFill>
                            <a:latin typeface="Cambria Math" panose="02040503050406030204" pitchFamily="18" charset="0"/>
                            <a:cs typeface="Times New Roman" pitchFamily="18" charset="0"/>
                          </a:rPr>
                          <m:t>𝜔</m:t>
                        </m:r>
                      </m:e>
                      <m:sub>
                        <m:r>
                          <a:rPr lang="en-US" altLang="zh-TW" sz="2000" b="0" i="1" smtClean="0">
                            <a:solidFill>
                              <a:schemeClr val="tx1"/>
                            </a:solidFill>
                            <a:latin typeface="Cambria Math" panose="02040503050406030204" pitchFamily="18" charset="0"/>
                            <a:cs typeface="Times New Roman" pitchFamily="18" charset="0"/>
                          </a:rPr>
                          <m:t>𝑀</m:t>
                        </m:r>
                      </m:sub>
                    </m:sSub>
                  </m:oMath>
                </a14:m>
                <a:r>
                  <a:rPr lang="zh-CN" altLang="en-US" sz="2000" b="0" i="0" dirty="0">
                    <a:solidFill>
                      <a:srgbClr val="333333"/>
                    </a:solidFill>
                    <a:effectLst/>
                    <a:latin typeface="Arial" panose="020B0604020202020204" pitchFamily="34" charset="0"/>
                  </a:rPr>
                  <a:t>范围内的一种带限信号</a:t>
                </a: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	</a:t>
                </a: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112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13</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a:extLst>
              <a:ext uri="{FF2B5EF4-FFF2-40B4-BE49-F238E27FC236}">
                <a16:creationId xmlns:a16="http://schemas.microsoft.com/office/drawing/2014/main" id="{712E8F78-9F3F-41D0-B755-B2F87BE5D2A1}"/>
              </a:ext>
            </a:extLst>
          </p:cNvPr>
          <p:cNvPicPr>
            <a:picLocks noChangeAspect="1"/>
          </p:cNvPicPr>
          <p:nvPr/>
        </p:nvPicPr>
        <p:blipFill>
          <a:blip r:embed="rId4"/>
          <a:stretch>
            <a:fillRect/>
          </a:stretch>
        </p:blipFill>
        <p:spPr>
          <a:xfrm>
            <a:off x="5231904" y="4443450"/>
            <a:ext cx="4320480" cy="2160240"/>
          </a:xfrm>
          <a:prstGeom prst="rect">
            <a:avLst/>
          </a:prstGeom>
        </p:spPr>
      </p:pic>
    </p:spTree>
    <p:extLst>
      <p:ext uri="{BB962C8B-B14F-4D97-AF65-F5344CB8AC3E}">
        <p14:creationId xmlns:p14="http://schemas.microsoft.com/office/powerpoint/2010/main" val="1031417517"/>
      </p:ext>
    </p:extLst>
  </p:cSld>
  <p:clrMapOvr>
    <a:masterClrMapping/>
  </p:clrMapOvr>
  <p:transition spd="med">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For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&gt;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&gt;</m:t>
                    </m:r>
                    <m:r>
                      <a:rPr lang="en-US" altLang="zh-TW" sz="28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r>
                  <a:rPr lang="en-US" altLang="zh-TW" sz="2800" dirty="0">
                    <a:solidFill>
                      <a:schemeClr val="tx1"/>
                    </a:solidFill>
                    <a:latin typeface="Times New Roman" panose="02020603050405020304" pitchFamily="18" charset="0"/>
                    <a:cs typeface="Times New Roman" panose="02020603050405020304" pitchFamily="18" charset="0"/>
                  </a:rPr>
                  <a:t>:</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14</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F00333B4-34C8-45CB-B6BA-66CE928397E1}"/>
              </a:ext>
            </a:extLst>
          </p:cNvPr>
          <p:cNvPicPr>
            <a:picLocks noChangeAspect="1"/>
          </p:cNvPicPr>
          <p:nvPr/>
        </p:nvPicPr>
        <p:blipFill>
          <a:blip r:embed="rId4"/>
          <a:stretch>
            <a:fillRect/>
          </a:stretch>
        </p:blipFill>
        <p:spPr>
          <a:xfrm>
            <a:off x="5807968" y="1133781"/>
            <a:ext cx="5886450" cy="5267325"/>
          </a:xfrm>
          <a:prstGeom prst="rect">
            <a:avLst/>
          </a:prstGeom>
        </p:spPr>
      </p:pic>
    </p:spTree>
    <p:extLst>
      <p:ext uri="{BB962C8B-B14F-4D97-AF65-F5344CB8AC3E}">
        <p14:creationId xmlns:p14="http://schemas.microsoft.com/office/powerpoint/2010/main" val="923834342"/>
      </p:ext>
    </p:extLst>
  </p:cSld>
  <p:clrMapOvr>
    <a:masterClrMapping/>
  </p:clrMapOvr>
  <p:transition spd="med">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For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&gt;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&gt;</m:t>
                    </m:r>
                    <m:r>
                      <a:rPr lang="en-US" altLang="zh-TW" sz="28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r>
                  <a:rPr lang="en-US" altLang="zh-TW" sz="2800" dirty="0">
                    <a:solidFill>
                      <a:schemeClr val="tx1"/>
                    </a:solidFill>
                    <a:latin typeface="Times New Roman" panose="02020603050405020304" pitchFamily="18" charset="0"/>
                    <a:cs typeface="Times New Roman" panose="02020603050405020304" pitchFamily="18" charset="0"/>
                  </a:rPr>
                  <a:t>:</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In such a case,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can be precisely reconstructed by feeding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𝑝</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into an ideal low-pass filter with gain </a:t>
                </a:r>
                <a:r>
                  <a:rPr lang="en-US" altLang="zh-TW" sz="2800" i="1" dirty="0">
                    <a:solidFill>
                      <a:schemeClr val="tx1"/>
                    </a:solidFill>
                    <a:latin typeface="Times New Roman" panose="02020603050405020304" pitchFamily="18" charset="0"/>
                    <a:cs typeface="Times New Roman" panose="02020603050405020304" pitchFamily="18" charset="0"/>
                  </a:rPr>
                  <a:t>T </a:t>
                </a:r>
                <a:r>
                  <a:rPr lang="en-US" altLang="zh-TW" sz="2800" dirty="0">
                    <a:solidFill>
                      <a:schemeClr val="tx1"/>
                    </a:solidFill>
                    <a:latin typeface="Times New Roman" panose="02020603050405020304" pitchFamily="18" charset="0"/>
                    <a:cs typeface="Times New Roman" panose="02020603050405020304" pitchFamily="18" charset="0"/>
                  </a:rPr>
                  <a:t>and cut-off frequency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r>
                      <a:rPr lang="en-US" altLang="zh-TW"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16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15</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F00333B4-34C8-45CB-B6BA-66CE928397E1}"/>
              </a:ext>
            </a:extLst>
          </p:cNvPr>
          <p:cNvPicPr>
            <a:picLocks noChangeAspect="1"/>
          </p:cNvPicPr>
          <p:nvPr/>
        </p:nvPicPr>
        <p:blipFill rotWithShape="1">
          <a:blip r:embed="rId4"/>
          <a:srcRect b="70096"/>
          <a:stretch/>
        </p:blipFill>
        <p:spPr>
          <a:xfrm>
            <a:off x="5807968" y="1133781"/>
            <a:ext cx="5886450" cy="1575139"/>
          </a:xfrm>
          <a:prstGeom prst="rect">
            <a:avLst/>
          </a:prstGeom>
        </p:spPr>
      </p:pic>
      <p:pic>
        <p:nvPicPr>
          <p:cNvPr id="5" name="图片 4">
            <a:extLst>
              <a:ext uri="{FF2B5EF4-FFF2-40B4-BE49-F238E27FC236}">
                <a16:creationId xmlns:a16="http://schemas.microsoft.com/office/drawing/2014/main" id="{D61EEED8-3D7E-42D4-8849-8BC499710B27}"/>
              </a:ext>
            </a:extLst>
          </p:cNvPr>
          <p:cNvPicPr>
            <a:picLocks noChangeAspect="1"/>
          </p:cNvPicPr>
          <p:nvPr/>
        </p:nvPicPr>
        <p:blipFill rotWithShape="1">
          <a:blip r:embed="rId4"/>
          <a:srcRect l="176" t="69935" r="-176" b="-1206"/>
          <a:stretch/>
        </p:blipFill>
        <p:spPr>
          <a:xfrm>
            <a:off x="5867686" y="3106617"/>
            <a:ext cx="5886450" cy="1647149"/>
          </a:xfrm>
          <a:prstGeom prst="rect">
            <a:avLst/>
          </a:prstGeom>
        </p:spPr>
      </p:pic>
    </p:spTree>
    <p:extLst>
      <p:ext uri="{BB962C8B-B14F-4D97-AF65-F5344CB8AC3E}">
        <p14:creationId xmlns:p14="http://schemas.microsoft.com/office/powerpoint/2010/main" val="3862042330"/>
      </p:ext>
    </p:extLst>
  </p:cSld>
  <p:clrMapOvr>
    <a:masterClrMapping/>
  </p:clrMapOvr>
  <p:transition spd="med">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For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&lt;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&lt;2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r>
                  <a:rPr lang="en-US" altLang="zh-TW" sz="2800" dirty="0">
                    <a:solidFill>
                      <a:schemeClr val="tx1"/>
                    </a:solidFill>
                    <a:latin typeface="Times New Roman" panose="02020603050405020304" pitchFamily="18" charset="0"/>
                    <a:cs typeface="Times New Roman" panose="02020603050405020304" pitchFamily="18" charset="0"/>
                  </a:rPr>
                  <a:t>:</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16</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F00333B4-34C8-45CB-B6BA-66CE928397E1}"/>
              </a:ext>
            </a:extLst>
          </p:cNvPr>
          <p:cNvPicPr>
            <a:picLocks noChangeAspect="1"/>
          </p:cNvPicPr>
          <p:nvPr/>
        </p:nvPicPr>
        <p:blipFill rotWithShape="1">
          <a:blip r:embed="rId4"/>
          <a:srcRect b="30451"/>
          <a:stretch/>
        </p:blipFill>
        <p:spPr>
          <a:xfrm>
            <a:off x="5807968" y="1066531"/>
            <a:ext cx="5886450" cy="3663371"/>
          </a:xfrm>
          <a:prstGeom prst="rect">
            <a:avLst/>
          </a:prstGeom>
        </p:spPr>
      </p:pic>
      <p:pic>
        <p:nvPicPr>
          <p:cNvPr id="5" name="图片 4">
            <a:extLst>
              <a:ext uri="{FF2B5EF4-FFF2-40B4-BE49-F238E27FC236}">
                <a16:creationId xmlns:a16="http://schemas.microsoft.com/office/drawing/2014/main" id="{6BF92902-6E5C-4D20-98CC-52CC2A33AD2B}"/>
              </a:ext>
            </a:extLst>
          </p:cNvPr>
          <p:cNvPicPr>
            <a:picLocks noChangeAspect="1"/>
          </p:cNvPicPr>
          <p:nvPr/>
        </p:nvPicPr>
        <p:blipFill>
          <a:blip r:embed="rId5"/>
          <a:stretch>
            <a:fillRect/>
          </a:stretch>
        </p:blipFill>
        <p:spPr>
          <a:xfrm>
            <a:off x="5618803" y="4968401"/>
            <a:ext cx="6075615" cy="1696587"/>
          </a:xfrm>
          <a:prstGeom prst="rect">
            <a:avLst/>
          </a:prstGeom>
        </p:spPr>
      </p:pic>
    </p:spTree>
    <p:extLst>
      <p:ext uri="{BB962C8B-B14F-4D97-AF65-F5344CB8AC3E}">
        <p14:creationId xmlns:p14="http://schemas.microsoft.com/office/powerpoint/2010/main" val="2979930424"/>
      </p:ext>
    </p:extLst>
  </p:cSld>
  <p:clrMapOvr>
    <a:masterClrMapping/>
  </p:clrMapOvr>
  <p:transition spd="med">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p>
              <a:p>
                <a:pPr marL="0" indent="0">
                  <a:buNone/>
                </a:pPr>
                <a14:m>
                  <m:oMathPara xmlns:m="http://schemas.openxmlformats.org/officeDocument/2006/math">
                    <m:oMathParaPr>
                      <m:jc m:val="left"/>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i="1">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i="1">
                              <a:solidFill>
                                <a:schemeClr val="tx1"/>
                              </a:solidFill>
                              <a:latin typeface="Cambria Math" panose="02040503050406030204" pitchFamily="18" charset="0"/>
                              <a:cs typeface="Times New Roman" panose="02020603050405020304" pitchFamily="18" charset="0"/>
                            </a:rPr>
                            <m:t>𝑇</m:t>
                          </m:r>
                        </m:den>
                      </m:f>
                      <m:nary>
                        <m:naryPr>
                          <m:chr m:val="∑"/>
                          <m:ctrlPr>
                            <a:rPr lang="en-US" altLang="zh-TW" sz="2800" i="1">
                              <a:solidFill>
                                <a:schemeClr val="tx1"/>
                              </a:solidFill>
                              <a:latin typeface="Cambria Math" panose="02040503050406030204" pitchFamily="18" charset="0"/>
                              <a:cs typeface="Times New Roman" panose="02020603050405020304" pitchFamily="18" charset="0"/>
                            </a:rPr>
                          </m:ctrlPr>
                        </m:naryPr>
                        <m:sub>
                          <m:r>
                            <a:rPr lang="en-US" altLang="zh-TW" sz="2800" i="1">
                              <a:solidFill>
                                <a:schemeClr val="tx1"/>
                              </a:solidFill>
                              <a:latin typeface="Cambria Math" panose="02040503050406030204" pitchFamily="18" charset="0"/>
                              <a:cs typeface="Times New Roman" panose="02020603050405020304" pitchFamily="18" charset="0"/>
                            </a:rPr>
                            <m:t>𝑘</m:t>
                          </m:r>
                          <m:r>
                            <a:rPr lang="en-US" altLang="zh-TW" sz="2800" i="1">
                              <a:solidFill>
                                <a:schemeClr val="tx1"/>
                              </a:solidFill>
                              <a:latin typeface="Cambria Math" panose="02040503050406030204" pitchFamily="18" charset="0"/>
                              <a:cs typeface="Times New Roman" panose="02020603050405020304" pitchFamily="18" charset="0"/>
                            </a:rPr>
                            <m:t>=−∞</m:t>
                          </m:r>
                        </m:sub>
                        <m: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𝑋</m:t>
                          </m:r>
                        </m:e>
                      </m:nary>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𝑘</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r>
                  <a:rPr lang="en-US" altLang="zh-TW" sz="2800" dirty="0">
                    <a:solidFill>
                      <a:schemeClr val="tx1"/>
                    </a:solidFill>
                    <a:latin typeface="Times New Roman" pitchFamily="18" charset="0"/>
                    <a:cs typeface="Times New Roman" pitchFamily="18" charset="0"/>
                  </a:rPr>
                  <a:t>For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r>
                      <a:rPr lang="en-US" altLang="zh-TW" sz="2800" i="1">
                        <a:solidFill>
                          <a:schemeClr val="tx1"/>
                        </a:solidFill>
                        <a:latin typeface="Cambria Math" panose="02040503050406030204" pitchFamily="18" charset="0"/>
                        <a:cs typeface="Times New Roman" panose="02020603050405020304" pitchFamily="18" charset="0"/>
                      </a:rPr>
                      <m:t>&lt;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&lt;2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r>
                  <a:rPr lang="en-US" altLang="zh-TW" sz="2800" dirty="0">
                    <a:solidFill>
                      <a:schemeClr val="tx1"/>
                    </a:solidFill>
                    <a:latin typeface="Times New Roman" panose="02020603050405020304" pitchFamily="18" charset="0"/>
                    <a:cs typeface="Times New Roman" panose="02020603050405020304" pitchFamily="18" charset="0"/>
                  </a:rPr>
                  <a:t>:</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Spectrum overlapped, frequency components confused: aliasing effect</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=&gt; can’t be reconstructed by low-pass filtering</a:t>
                </a:r>
                <a:r>
                  <a:rPr lang="zh-CN" altLang="zh-CN" sz="2000" dirty="0">
                    <a:effectLst/>
                    <a:ea typeface="Segoe UI Web (West European)"/>
                  </a:rPr>
                  <a:t>频谱重叠，频率组件混淆：别名效应</a:t>
                </a:r>
                <a:r>
                  <a:rPr lang="en-US" altLang="zh-TW" sz="2000" dirty="0">
                    <a:solidFill>
                      <a:schemeClr val="tx1"/>
                    </a:solidFill>
                    <a:latin typeface="Times New Roman" panose="02020603050405020304" pitchFamily="18" charset="0"/>
                    <a:cs typeface="Times New Roman" panose="02020603050405020304" pitchFamily="18" charset="0"/>
                  </a:rPr>
                  <a:t>=&gt;</a:t>
                </a:r>
                <a:r>
                  <a:rPr lang="zh-CN" altLang="zh-CN" sz="2000" dirty="0">
                    <a:effectLst/>
                    <a:ea typeface="Segoe UI Web (West European)"/>
                  </a:rPr>
                  <a:t>不能通过低通过滤进行重建</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53" b="-30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17</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F00333B4-34C8-45CB-B6BA-66CE928397E1}"/>
              </a:ext>
            </a:extLst>
          </p:cNvPr>
          <p:cNvPicPr>
            <a:picLocks noChangeAspect="1"/>
          </p:cNvPicPr>
          <p:nvPr/>
        </p:nvPicPr>
        <p:blipFill rotWithShape="1">
          <a:blip r:embed="rId4"/>
          <a:srcRect b="70096"/>
          <a:stretch/>
        </p:blipFill>
        <p:spPr>
          <a:xfrm>
            <a:off x="5807968" y="1133781"/>
            <a:ext cx="5886450" cy="1575139"/>
          </a:xfrm>
          <a:prstGeom prst="rect">
            <a:avLst/>
          </a:prstGeom>
        </p:spPr>
      </p:pic>
      <p:pic>
        <p:nvPicPr>
          <p:cNvPr id="5" name="图片 4">
            <a:extLst>
              <a:ext uri="{FF2B5EF4-FFF2-40B4-BE49-F238E27FC236}">
                <a16:creationId xmlns:a16="http://schemas.microsoft.com/office/drawing/2014/main" id="{D61EEED8-3D7E-42D4-8849-8BC499710B27}"/>
              </a:ext>
            </a:extLst>
          </p:cNvPr>
          <p:cNvPicPr>
            <a:picLocks noChangeAspect="1"/>
          </p:cNvPicPr>
          <p:nvPr/>
        </p:nvPicPr>
        <p:blipFill rotWithShape="1">
          <a:blip r:embed="rId4"/>
          <a:srcRect l="176" t="69935" r="-176" b="-1206"/>
          <a:stretch/>
        </p:blipFill>
        <p:spPr>
          <a:xfrm>
            <a:off x="5867686" y="3106617"/>
            <a:ext cx="5886450" cy="1647149"/>
          </a:xfrm>
          <a:prstGeom prst="rect">
            <a:avLst/>
          </a:prstGeom>
        </p:spPr>
      </p:pic>
      <p:pic>
        <p:nvPicPr>
          <p:cNvPr id="7" name="图片 6">
            <a:extLst>
              <a:ext uri="{FF2B5EF4-FFF2-40B4-BE49-F238E27FC236}">
                <a16:creationId xmlns:a16="http://schemas.microsoft.com/office/drawing/2014/main" id="{BA2E02A7-99CA-4A8A-8EAC-438EC1CC4D2C}"/>
              </a:ext>
            </a:extLst>
          </p:cNvPr>
          <p:cNvPicPr>
            <a:picLocks noChangeAspect="1"/>
          </p:cNvPicPr>
          <p:nvPr/>
        </p:nvPicPr>
        <p:blipFill>
          <a:blip r:embed="rId5"/>
          <a:stretch>
            <a:fillRect/>
          </a:stretch>
        </p:blipFill>
        <p:spPr>
          <a:xfrm>
            <a:off x="5713385" y="2950659"/>
            <a:ext cx="6075615" cy="1696587"/>
          </a:xfrm>
          <a:prstGeom prst="rect">
            <a:avLst/>
          </a:prstGeom>
        </p:spPr>
      </p:pic>
    </p:spTree>
    <p:extLst>
      <p:ext uri="{BB962C8B-B14F-4D97-AF65-F5344CB8AC3E}">
        <p14:creationId xmlns:p14="http://schemas.microsoft.com/office/powerpoint/2010/main" val="1930624408"/>
      </p:ext>
    </p:extLst>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Nyquist sampling theorem(</a:t>
                </a:r>
                <a:r>
                  <a:rPr lang="zh-CN" altLang="en-US" sz="2800" b="1" dirty="0">
                    <a:solidFill>
                      <a:schemeClr val="tx1"/>
                    </a:solidFill>
                    <a:latin typeface="Times New Roman" panose="02020603050405020304" pitchFamily="18" charset="0"/>
                    <a:cs typeface="Times New Roman" panose="02020603050405020304" pitchFamily="18" charset="0"/>
                  </a:rPr>
                  <a:t>奈奎斯特采样定理</a:t>
                </a:r>
                <a:r>
                  <a:rPr lang="en-US" altLang="zh-TW" sz="2800" b="1" dirty="0">
                    <a:solidFill>
                      <a:schemeClr val="tx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altLang="zh-TW" sz="2800" b="1" dirty="0">
                    <a:solidFill>
                      <a:schemeClr val="tx1"/>
                    </a:solidFill>
                    <a:latin typeface="Times New Roman" panose="02020603050405020304" pitchFamily="18" charset="0"/>
                    <a:cs typeface="Times New Roman" panose="02020603050405020304" pitchFamily="18" charset="0"/>
                  </a:rPr>
                  <a:t>  </a:t>
                </a:r>
                <a:r>
                  <a:rPr lang="en-US" altLang="zh-CN" sz="2800" b="0"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a:t>
                </a:r>
                <a:r>
                  <a:rPr lang="en-US" altLang="zh-CN" sz="2800" b="0" i="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band-limited</a:t>
                </a:r>
                <a:r>
                  <a:rPr lang="zh-CN" altLang="en-US" sz="2800" b="0" i="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（带限</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b="0"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continuous-time signal can be sampled and perfectly reconstructed from its samples if the waveform is sampled over twice as fast as it's highest frequency component.</a:t>
                </a:r>
                <a:r>
                  <a:rPr lang="zh-CN" altLang="en-US" sz="2000" b="0" i="0" dirty="0">
                    <a:solidFill>
                      <a:srgbClr val="333333"/>
                    </a:solidFill>
                    <a:effectLst/>
                    <a:latin typeface="Arial" panose="020B0604020202020204" pitchFamily="34" charset="0"/>
                  </a:rPr>
                  <a:t>限带</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带限</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连续时间信号采样和完全重建的样品如果波形采样两倍它的最高频率分量。</a:t>
                </a:r>
                <a:endParaRPr lang="en-US" altLang="zh-TW" sz="2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indent="0" algn="ctr">
                  <a:buNone/>
                </a:pPr>
                <a:r>
                  <a:rPr lang="en-US" altLang="zh-TW" sz="2800" dirty="0">
                    <a:solidFill>
                      <a:schemeClr val="tx1"/>
                    </a:solidFill>
                    <a:latin typeface="Times New Roman" panose="02020603050405020304" pitchFamily="18" charset="0"/>
                    <a:cs typeface="Times New Roman" panose="02020603050405020304" pitchFamily="18" charset="0"/>
                  </a:rPr>
                  <a:t>The highest frequency of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US" altLang="zh-TW" sz="2800" dirty="0">
                    <a:solidFill>
                      <a:schemeClr val="tx1"/>
                    </a:solidFill>
                    <a:latin typeface="Times New Roman" panose="02020603050405020304" pitchFamily="18" charset="0"/>
                    <a:cs typeface="Times New Roman" panose="02020603050405020304" pitchFamily="18" charset="0"/>
                  </a:rPr>
                  <a:t>The lowest permitted sampling frequency (Nyquist rate</a:t>
                </a:r>
                <a:r>
                  <a:rPr lang="zh-CN" altLang="en-US" sz="2800" dirty="0">
                    <a:solidFill>
                      <a:schemeClr val="tx1"/>
                    </a:solidFill>
                    <a:latin typeface="Times New Roman" panose="02020603050405020304" pitchFamily="18" charset="0"/>
                    <a:cs typeface="Times New Roman" panose="02020603050405020304" pitchFamily="18" charset="0"/>
                  </a:rPr>
                  <a:t>奈奎斯特率</a:t>
                </a: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lgn="ctr">
                  <a:buNone/>
                </a:pPr>
                <a14:m>
                  <m:oMathPara xmlns:m="http://schemas.openxmlformats.org/officeDocument/2006/math">
                    <m:oMathParaPr>
                      <m:jc m:val="centerGroup"/>
                    </m:oMathParaPr>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𝑀</m:t>
                          </m:r>
                        </m:sub>
                      </m:sSub>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lgn="ctr">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364" r="-21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18</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1126078308"/>
      </p:ext>
    </p:extLst>
  </p:cSld>
  <p:clrMapOvr>
    <a:masterClrMapping/>
  </p:clrMapOvr>
  <p:transition spd="med">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Practical issues</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Application of non-ideal low-pass filters for signal reconstruction:</a:t>
            </a:r>
          </a:p>
          <a:p>
            <a:pPr>
              <a:buFont typeface="Arial" panose="020B0604020202020204" pitchFamily="34" charset="0"/>
              <a:buChar char="•"/>
            </a:pPr>
            <a:r>
              <a:rPr lang="zh-CN" altLang="zh-CN" sz="2000" dirty="0">
                <a:effectLst/>
                <a:ea typeface="Segoe UI Web (West European)"/>
              </a:rPr>
              <a:t>应用非理想低通滤镜进行信号重建</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non-ideal low-pass filters need be accurate enough determined by acceptable level of distortion </a:t>
            </a:r>
          </a:p>
          <a:p>
            <a:pPr marL="0" indent="0">
              <a:buNone/>
            </a:pPr>
            <a:r>
              <a:rPr lang="zh-CN" altLang="zh-CN" sz="2000" dirty="0">
                <a:effectLst/>
                <a:ea typeface="Segoe UI Web (West European)"/>
              </a:rPr>
              <a:t>非理想低通滤镜需要足够准确，由可接受的失真程度确定</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In practice, signals might not be band-limited:</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pre-filtering</a:t>
            </a:r>
            <a:endParaRPr lang="en-US" altLang="zh-TW" sz="115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19</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4270369460"/>
      </p:ext>
    </p:extLst>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a:t>
            </a:fld>
            <a:endParaRPr lang="zh-CN" altLang="en-US" dirty="0"/>
          </a:p>
        </p:txBody>
      </p:sp>
    </p:spTree>
    <p:extLst>
      <p:ext uri="{BB962C8B-B14F-4D97-AF65-F5344CB8AC3E}">
        <p14:creationId xmlns:p14="http://schemas.microsoft.com/office/powerpoint/2010/main" val="3671193417"/>
      </p:ext>
    </p:extLst>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20</a:t>
            </a:fld>
            <a:endParaRPr lang="zh-CN" altLang="en-US" dirty="0"/>
          </a:p>
        </p:txBody>
      </p:sp>
    </p:spTree>
    <p:extLst>
      <p:ext uri="{BB962C8B-B14F-4D97-AF65-F5344CB8AC3E}">
        <p14:creationId xmlns:p14="http://schemas.microsoft.com/office/powerpoint/2010/main" val="318965399"/>
      </p:ext>
    </p:extLst>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r>
                  <a:rPr lang="zh-CN" altLang="en-US" sz="2000" b="0" i="0" dirty="0">
                    <a:solidFill>
                      <a:srgbClr val="333333"/>
                    </a:solidFill>
                    <a:effectLst/>
                    <a:latin typeface="Arial" panose="020B0604020202020204" pitchFamily="34" charset="0"/>
                  </a:rPr>
                  <a:t>零阶保持采样</a:t>
                </a:r>
                <a:endParaRPr lang="en-US" altLang="zh-TW" sz="28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Zero-order hold: holding the sampled value until the next sample taken</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零阶保持</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保持采样值直到下一次采样</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The output signal of zero-order hold sampling,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is a staircase signal.</a:t>
                </a:r>
              </a:p>
              <a:p>
                <a:pPr marL="0" indent="0">
                  <a:buNone/>
                </a:pPr>
                <a:r>
                  <a:rPr lang="zh-CN" altLang="en-US" sz="2000" b="0" i="0" dirty="0">
                    <a:solidFill>
                      <a:srgbClr val="333333"/>
                    </a:solidFill>
                    <a:effectLst/>
                    <a:latin typeface="Arial" panose="020B0604020202020204" pitchFamily="34" charset="0"/>
                  </a:rPr>
                  <a:t>零阶保持采样的输出信号</a:t>
                </a:r>
                <a14:m>
                  <m:oMath xmlns:m="http://schemas.openxmlformats.org/officeDocument/2006/math">
                    <m:sSub>
                      <m:sSubPr>
                        <m:ctrlPr>
                          <a:rPr lang="en-US" altLang="zh-TW" sz="2000" i="1" smtClean="0">
                            <a:solidFill>
                              <a:schemeClr val="tx1"/>
                            </a:solidFill>
                            <a:latin typeface="Cambria Math" panose="02040503050406030204" pitchFamily="18" charset="0"/>
                            <a:cs typeface="Times New Roman" panose="02020603050405020304" pitchFamily="18" charset="0"/>
                          </a:rPr>
                        </m:ctrlPr>
                      </m:sSubPr>
                      <m:e>
                        <m:r>
                          <a:rPr lang="en-US" altLang="zh-TW" sz="2000" b="0" i="1" smtClean="0">
                            <a:solidFill>
                              <a:schemeClr val="tx1"/>
                            </a:solidFill>
                            <a:latin typeface="Cambria Math" panose="02040503050406030204" pitchFamily="18" charset="0"/>
                            <a:cs typeface="Times New Roman" panose="02020603050405020304" pitchFamily="18" charset="0"/>
                          </a:rPr>
                          <m:t>𝑥</m:t>
                        </m:r>
                      </m:e>
                      <m:sub>
                        <m:r>
                          <a:rPr lang="en-US" altLang="zh-TW" sz="2000" b="0" i="1" smtClean="0">
                            <a:solidFill>
                              <a:schemeClr val="tx1"/>
                            </a:solidFill>
                            <a:latin typeface="Cambria Math" panose="02040503050406030204" pitchFamily="18" charset="0"/>
                            <a:cs typeface="Times New Roman" panose="02020603050405020304" pitchFamily="18" charset="0"/>
                          </a:rPr>
                          <m:t>0</m:t>
                        </m:r>
                      </m:sub>
                    </m:sSub>
                    <m:r>
                      <a:rPr lang="en-US" altLang="zh-TW" sz="2000" b="0" i="1" smtClean="0">
                        <a:solidFill>
                          <a:schemeClr val="tx1"/>
                        </a:solidFill>
                        <a:latin typeface="Cambria Math" panose="02040503050406030204" pitchFamily="18" charset="0"/>
                        <a:cs typeface="Times New Roman" panose="02020603050405020304" pitchFamily="18" charset="0"/>
                      </a:rPr>
                      <m:t>(</m:t>
                    </m:r>
                    <m:r>
                      <a:rPr lang="en-US" altLang="zh-TW" sz="2000" b="0" i="1" smtClean="0">
                        <a:solidFill>
                          <a:schemeClr val="tx1"/>
                        </a:solidFill>
                        <a:latin typeface="Cambria Math" panose="02040503050406030204" pitchFamily="18" charset="0"/>
                        <a:cs typeface="Times New Roman" panose="02020603050405020304" pitchFamily="18" charset="0"/>
                      </a:rPr>
                      <m:t>𝑡</m:t>
                    </m:r>
                    <m:r>
                      <a:rPr lang="en-US" altLang="zh-TW" sz="2000" b="0" i="1" smtClean="0">
                        <a:solidFill>
                          <a:schemeClr val="tx1"/>
                        </a:solidFill>
                        <a:latin typeface="Cambria Math" panose="02040503050406030204" pitchFamily="18" charset="0"/>
                        <a:cs typeface="Times New Roman" panose="02020603050405020304" pitchFamily="18" charset="0"/>
                      </a:rPr>
                      <m:t>)</m:t>
                    </m:r>
                  </m:oMath>
                </a14:m>
                <a:r>
                  <a:rPr lang="zh-CN" altLang="en-US" sz="2000" b="0" i="0" dirty="0">
                    <a:solidFill>
                      <a:srgbClr val="333333"/>
                    </a:solidFill>
                    <a:effectLst/>
                    <a:latin typeface="Arial" panose="020B0604020202020204" pitchFamily="34" charset="0"/>
                  </a:rPr>
                  <a:t>为阶梯信号。</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b="-94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21</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nvGrpSpPr>
          <p:cNvPr id="7" name="组合 6">
            <a:extLst>
              <a:ext uri="{FF2B5EF4-FFF2-40B4-BE49-F238E27FC236}">
                <a16:creationId xmlns:a16="http://schemas.microsoft.com/office/drawing/2014/main" id="{458AA8EE-164A-4573-978B-17F1FD964420}"/>
              </a:ext>
            </a:extLst>
          </p:cNvPr>
          <p:cNvGrpSpPr/>
          <p:nvPr/>
        </p:nvGrpSpPr>
        <p:grpSpPr>
          <a:xfrm>
            <a:off x="700087" y="2525433"/>
            <a:ext cx="10791825" cy="2809875"/>
            <a:chOff x="751339" y="2348880"/>
            <a:chExt cx="10791825" cy="2809875"/>
          </a:xfrm>
        </p:grpSpPr>
        <p:pic>
          <p:nvPicPr>
            <p:cNvPr id="5" name="图片 4">
              <a:extLst>
                <a:ext uri="{FF2B5EF4-FFF2-40B4-BE49-F238E27FC236}">
                  <a16:creationId xmlns:a16="http://schemas.microsoft.com/office/drawing/2014/main" id="{133660F4-C00A-4644-9C54-227013836580}"/>
                </a:ext>
              </a:extLst>
            </p:cNvPr>
            <p:cNvPicPr>
              <a:picLocks noChangeAspect="1"/>
            </p:cNvPicPr>
            <p:nvPr/>
          </p:nvPicPr>
          <p:blipFill>
            <a:blip r:embed="rId4"/>
            <a:stretch>
              <a:fillRect/>
            </a:stretch>
          </p:blipFill>
          <p:spPr>
            <a:xfrm>
              <a:off x="751339" y="2348880"/>
              <a:ext cx="10791825" cy="2809875"/>
            </a:xfrm>
            <a:prstGeom prst="rect">
              <a:avLst/>
            </a:prstGeom>
          </p:spPr>
        </p:pic>
        <p:sp>
          <p:nvSpPr>
            <p:cNvPr id="6" name="文本框 5">
              <a:extLst>
                <a:ext uri="{FF2B5EF4-FFF2-40B4-BE49-F238E27FC236}">
                  <a16:creationId xmlns:a16="http://schemas.microsoft.com/office/drawing/2014/main" id="{8AA9BC20-A0A0-41A9-A18B-F893C66CB91C}"/>
                </a:ext>
              </a:extLst>
            </p:cNvPr>
            <p:cNvSpPr txBox="1"/>
            <p:nvPr/>
          </p:nvSpPr>
          <p:spPr>
            <a:xfrm>
              <a:off x="5087888" y="3335043"/>
              <a:ext cx="2232248" cy="646331"/>
            </a:xfrm>
            <a:prstGeom prst="rect">
              <a:avLst/>
            </a:prstGeom>
            <a:solidFill>
              <a:schemeClr val="bg1"/>
            </a:solidFill>
          </p:spPr>
          <p:txBody>
            <a:bodyPr wrap="square" rtlCol="0">
              <a:spAutoFit/>
            </a:bodyPr>
            <a:lstStyle/>
            <a:p>
              <a:pPr algn="ctr"/>
              <a:r>
                <a:rPr lang="en-US" altLang="zh-CN" dirty="0"/>
                <a:t>Sampling with zero-order hold</a:t>
              </a:r>
              <a:endParaRPr lang="zh-CN" altLang="en-US" dirty="0"/>
            </a:p>
          </p:txBody>
        </p:sp>
      </p:grpSp>
    </p:spTree>
    <p:extLst>
      <p:ext uri="{BB962C8B-B14F-4D97-AF65-F5344CB8AC3E}">
        <p14:creationId xmlns:p14="http://schemas.microsoft.com/office/powerpoint/2010/main" val="2974796517"/>
      </p:ext>
    </p:extLst>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r>
                  <a:rPr lang="zh-CN" altLang="en-US" sz="2000" b="0" i="0" dirty="0">
                    <a:solidFill>
                      <a:srgbClr val="333333"/>
                    </a:solidFill>
                    <a:effectLst/>
                    <a:latin typeface="Arial" panose="020B0604020202020204" pitchFamily="34" charset="0"/>
                  </a:rPr>
                  <a:t>零阶保持采样</a:t>
                </a:r>
                <a:endParaRPr lang="en-US" altLang="zh-TW" sz="28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Zero-order hold: modeled by an impulse train sampler followed by a system with rectangular impulse response</a:t>
                </a:r>
                <a:r>
                  <a:rPr lang="zh-CN" altLang="en-US" sz="2000" b="0" i="0" dirty="0">
                    <a:solidFill>
                      <a:srgbClr val="333333"/>
                    </a:solidFill>
                    <a:effectLst/>
                    <a:latin typeface="Arial" panose="020B0604020202020204" pitchFamily="34" charset="0"/>
                  </a:rPr>
                  <a:t>零阶保持器</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由一个脉冲序列采样器建模，然后是一个矩形脉冲响应系统</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𝐻</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r>
                            <a:rPr lang="en-US" altLang="zh-TW" sz="2800" b="0" i="1" smtClean="0">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sup>
                      </m:sSup>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sin</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num>
                        <m:den>
                          <m:r>
                            <a:rPr lang="zh-TW" altLang="en-US" sz="2800" b="0" i="1" smtClean="0">
                              <a:solidFill>
                                <a:schemeClr val="tx1"/>
                              </a:solidFill>
                              <a:latin typeface="Cambria Math" panose="02040503050406030204" pitchFamily="18" charset="0"/>
                              <a:cs typeface="Times New Roman" panose="02020603050405020304" pitchFamily="18" charset="0"/>
                            </a:rPr>
                            <m:t>𝜔</m:t>
                          </m:r>
                        </m:den>
                      </m:f>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747" b="-18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22</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9" name="图片 8">
            <a:extLst>
              <a:ext uri="{FF2B5EF4-FFF2-40B4-BE49-F238E27FC236}">
                <a16:creationId xmlns:a16="http://schemas.microsoft.com/office/drawing/2014/main" id="{2127AC87-9CAE-48C9-8B0D-B51D7267CE3F}"/>
              </a:ext>
            </a:extLst>
          </p:cNvPr>
          <p:cNvPicPr>
            <a:picLocks noChangeAspect="1"/>
          </p:cNvPicPr>
          <p:nvPr/>
        </p:nvPicPr>
        <p:blipFill>
          <a:blip r:embed="rId4"/>
          <a:stretch>
            <a:fillRect/>
          </a:stretch>
        </p:blipFill>
        <p:spPr>
          <a:xfrm>
            <a:off x="3000375" y="2492896"/>
            <a:ext cx="6191250" cy="2038350"/>
          </a:xfrm>
          <a:prstGeom prst="rect">
            <a:avLst/>
          </a:prstGeom>
        </p:spPr>
      </p:pic>
    </p:spTree>
    <p:extLst>
      <p:ext uri="{BB962C8B-B14F-4D97-AF65-F5344CB8AC3E}">
        <p14:creationId xmlns:p14="http://schemas.microsoft.com/office/powerpoint/2010/main" val="2309122143"/>
      </p:ext>
    </p:extLst>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Zero-order hold: modeled by an impulse train sampler followed by a system with rectangular impulse response</a:t>
            </a:r>
            <a:r>
              <a:rPr lang="zh-CN" altLang="en-US" sz="2000" b="0" i="0" dirty="0">
                <a:solidFill>
                  <a:srgbClr val="333333"/>
                </a:solidFill>
                <a:effectLst/>
                <a:latin typeface="Arial" panose="020B0604020202020204" pitchFamily="34" charset="0"/>
              </a:rPr>
              <a:t>零阶保持器</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由一个脉冲序列采样器建模，然后是一个矩形脉冲响应系统</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23</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a:extLst>
              <a:ext uri="{FF2B5EF4-FFF2-40B4-BE49-F238E27FC236}">
                <a16:creationId xmlns:a16="http://schemas.microsoft.com/office/drawing/2014/main" id="{80791339-A71A-41B1-9A7F-6F8D279D29CB}"/>
              </a:ext>
            </a:extLst>
          </p:cNvPr>
          <p:cNvPicPr>
            <a:picLocks noChangeAspect="1"/>
          </p:cNvPicPr>
          <p:nvPr/>
        </p:nvPicPr>
        <p:blipFill rotWithShape="1">
          <a:blip r:embed="rId3"/>
          <a:srcRect t="27299"/>
          <a:stretch/>
        </p:blipFill>
        <p:spPr>
          <a:xfrm>
            <a:off x="5303912" y="2463993"/>
            <a:ext cx="6264696" cy="4165405"/>
          </a:xfrm>
          <a:prstGeom prst="rect">
            <a:avLst/>
          </a:prstGeom>
        </p:spPr>
      </p:pic>
      <p:pic>
        <p:nvPicPr>
          <p:cNvPr id="6" name="图片 5">
            <a:extLst>
              <a:ext uri="{FF2B5EF4-FFF2-40B4-BE49-F238E27FC236}">
                <a16:creationId xmlns:a16="http://schemas.microsoft.com/office/drawing/2014/main" id="{FC5962C4-8597-4D33-B557-BF6ED72CCED6}"/>
              </a:ext>
            </a:extLst>
          </p:cNvPr>
          <p:cNvPicPr>
            <a:picLocks noChangeAspect="1"/>
          </p:cNvPicPr>
          <p:nvPr/>
        </p:nvPicPr>
        <p:blipFill>
          <a:blip r:embed="rId4"/>
          <a:stretch>
            <a:fillRect/>
          </a:stretch>
        </p:blipFill>
        <p:spPr>
          <a:xfrm>
            <a:off x="551384" y="3832144"/>
            <a:ext cx="4340730" cy="1429102"/>
          </a:xfrm>
          <a:prstGeom prst="rect">
            <a:avLst/>
          </a:prstGeom>
        </p:spPr>
      </p:pic>
    </p:spTree>
    <p:extLst>
      <p:ext uri="{BB962C8B-B14F-4D97-AF65-F5344CB8AC3E}">
        <p14:creationId xmlns:p14="http://schemas.microsoft.com/office/powerpoint/2010/main" val="273520954"/>
      </p:ext>
    </p:extLst>
  </p:cSld>
  <p:clrMapOvr>
    <a:masterClrMapping/>
  </p:clrMapOvr>
  <p:transition spd="med">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Cascaded systems are required to reconstruct </a:t>
                </a:r>
                <a14:m>
                  <m:oMath xmlns:m="http://schemas.openxmlformats.org/officeDocument/2006/math">
                    <m:r>
                      <m:rPr>
                        <m:sty m:val="p"/>
                      </m:rPr>
                      <a:rPr lang="en-US" altLang="zh-TW" sz="2800" b="0" i="0" smtClean="0">
                        <a:solidFill>
                          <a:schemeClr val="tx1"/>
                        </a:solidFill>
                        <a:latin typeface="Cambria Math" panose="02040503050406030204" pitchFamily="18" charset="0"/>
                        <a:cs typeface="Times New Roman" panose="02020603050405020304" pitchFamily="18" charset="0"/>
                      </a:rPr>
                      <m:t>x</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from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oMath>
                </a14:m>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TW"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级联系统需要从𝑥</a:t>
                </a:r>
                <a:r>
                  <a:rPr lang="en-US" altLang="zh-CN" sz="2000" b="0" i="0" dirty="0">
                    <a:solidFill>
                      <a:srgbClr val="333333"/>
                    </a:solidFill>
                    <a:effectLst/>
                    <a:latin typeface="Arial" panose="020B0604020202020204" pitchFamily="34" charset="0"/>
                  </a:rPr>
                  <a:t>0(</a:t>
                </a:r>
                <a:r>
                  <a:rPr lang="zh-CN" altLang="en-US" sz="2000" b="0" i="0" dirty="0">
                    <a:solidFill>
                      <a:srgbClr val="333333"/>
                    </a:solidFill>
                    <a:effectLst/>
                    <a:latin typeface="Arial" panose="020B0604020202020204" pitchFamily="34" charset="0"/>
                  </a:rPr>
                  <a:t>𝑡</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重构</a:t>
                </a:r>
                <a:r>
                  <a:rPr lang="en-US" altLang="zh-CN" sz="2000" b="0" i="0" dirty="0">
                    <a:solidFill>
                      <a:srgbClr val="333333"/>
                    </a:solidFill>
                    <a:effectLst/>
                    <a:latin typeface="Arial" panose="020B0604020202020204" pitchFamily="34" charset="0"/>
                  </a:rPr>
                  <a:t>x(</a:t>
                </a:r>
                <a:r>
                  <a:rPr lang="zh-CN" altLang="en-US" sz="2000" b="0" i="0" dirty="0">
                    <a:solidFill>
                      <a:srgbClr val="333333"/>
                    </a:solidFill>
                    <a:effectLst/>
                    <a:latin typeface="Arial" panose="020B0604020202020204" pitchFamily="34" charset="0"/>
                  </a:rPr>
                  <a:t>𝑡</a:t>
                </a:r>
                <a:r>
                  <a:rPr lang="en-US" altLang="zh-CN" sz="2000" b="0" i="0" dirty="0">
                    <a:solidFill>
                      <a:srgbClr val="333333"/>
                    </a:solidFill>
                    <a:effectLst/>
                    <a:latin typeface="Arial" panose="020B0604020202020204" pitchFamily="34" charset="0"/>
                  </a:rPr>
                  <a:t>):</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24</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7" name="图片 6">
            <a:extLst>
              <a:ext uri="{FF2B5EF4-FFF2-40B4-BE49-F238E27FC236}">
                <a16:creationId xmlns:a16="http://schemas.microsoft.com/office/drawing/2014/main" id="{4F0DC05D-CCE6-46B8-B4BE-E195EDF527FC}"/>
              </a:ext>
            </a:extLst>
          </p:cNvPr>
          <p:cNvPicPr>
            <a:picLocks noChangeAspect="1"/>
          </p:cNvPicPr>
          <p:nvPr/>
        </p:nvPicPr>
        <p:blipFill>
          <a:blip r:embed="rId4"/>
          <a:stretch>
            <a:fillRect/>
          </a:stretch>
        </p:blipFill>
        <p:spPr>
          <a:xfrm>
            <a:off x="1194209" y="2565802"/>
            <a:ext cx="9590013" cy="2506933"/>
          </a:xfrm>
          <a:prstGeom prst="rect">
            <a:avLst/>
          </a:prstGeom>
        </p:spPr>
      </p:pic>
    </p:spTree>
    <p:extLst>
      <p:ext uri="{BB962C8B-B14F-4D97-AF65-F5344CB8AC3E}">
        <p14:creationId xmlns:p14="http://schemas.microsoft.com/office/powerpoint/2010/main" val="4158572452"/>
      </p:ext>
    </p:extLst>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1282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b="1" dirty="0">
                    <a:solidFill>
                      <a:schemeClr val="tx1"/>
                    </a:solidFill>
                    <a:latin typeface="Times New Roman" panose="02020603050405020304" pitchFamily="18" charset="0"/>
                    <a:cs typeface="Times New Roman" panose="02020603050405020304"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R</a:t>
                </a:r>
                <a:r>
                  <a:rPr lang="en-US" altLang="zh-CN" sz="2800" dirty="0">
                    <a:solidFill>
                      <a:schemeClr val="tx1"/>
                    </a:solidFill>
                    <a:latin typeface="Times New Roman" panose="02020603050405020304" pitchFamily="18" charset="0"/>
                    <a:cs typeface="Times New Roman" panose="02020603050405020304" pitchFamily="18" charset="0"/>
                  </a:rPr>
                  <a:t>emember that continuous-time signal reconstruction is realized by putting the samples into an ideal low-pass filter:</a:t>
                </a:r>
                <a:r>
                  <a:rPr lang="zh-CN" altLang="zh-CN" sz="2000" dirty="0">
                    <a:effectLst/>
                    <a:ea typeface="Segoe UI Web (West European)"/>
                  </a:rPr>
                  <a:t>请记住，通过将样品放入理想的低通滤镜实现连续时间信号重建：</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altLang="zh-TW" sz="2800" dirty="0">
                    <a:solidFill>
                      <a:schemeClr val="tx1"/>
                    </a:solidFill>
                    <a:latin typeface="Times New Roman" panose="02020603050405020304" pitchFamily="18" charset="0"/>
                    <a:cs typeface="Times New Roman" panose="02020603050405020304" pitchFamily="18" charset="0"/>
                  </a:rPr>
                  <a:t>In fact,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𝐻</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is the frequency response of an ideal low-pass filter</a:t>
                </a:r>
                <a:r>
                  <a:rPr lang="zh-CN" altLang="zh-CN" dirty="0"/>
                  <a:t> </a:t>
                </a:r>
                <a:endParaRPr lang="en-US" altLang="zh-CN" dirty="0"/>
              </a:p>
              <a:p>
                <a:pPr>
                  <a:buFont typeface="Symbol" panose="05050102010706020507" pitchFamily="18" charset="2"/>
                  <a:buChar char="Þ"/>
                </a:pPr>
                <a14:m>
                  <m:oMath xmlns:m="http://schemas.openxmlformats.org/officeDocument/2006/math">
                    <m:r>
                      <a:rPr lang="en-US" altLang="zh-TW" i="1">
                        <a:solidFill>
                          <a:schemeClr val="tx1"/>
                        </a:solidFill>
                        <a:latin typeface="Cambria Math" panose="02040503050406030204" pitchFamily="18" charset="0"/>
                        <a:cs typeface="Times New Roman" panose="02020603050405020304" pitchFamily="18" charset="0"/>
                      </a:rPr>
                      <m:t>𝐻</m:t>
                    </m:r>
                    <m:r>
                      <a:rPr lang="en-US" altLang="zh-TW" i="1">
                        <a:solidFill>
                          <a:schemeClr val="tx1"/>
                        </a:solidFill>
                        <a:latin typeface="Cambria Math" panose="02040503050406030204" pitchFamily="18" charset="0"/>
                        <a:cs typeface="Times New Roman" panose="02020603050405020304" pitchFamily="18" charset="0"/>
                      </a:rPr>
                      <m:t>(</m:t>
                    </m:r>
                    <m:r>
                      <a:rPr lang="en-US" altLang="zh-TW" i="1">
                        <a:solidFill>
                          <a:schemeClr val="tx1"/>
                        </a:solidFill>
                        <a:latin typeface="Cambria Math" panose="02040503050406030204" pitchFamily="18" charset="0"/>
                        <a:cs typeface="Times New Roman" panose="02020603050405020304" pitchFamily="18" charset="0"/>
                      </a:rPr>
                      <m:t>𝑗</m:t>
                    </m:r>
                    <m:r>
                      <a:rPr lang="zh-TW" altLang="en-US" i="1">
                        <a:solidFill>
                          <a:schemeClr val="tx1"/>
                        </a:solidFill>
                        <a:latin typeface="Cambria Math" panose="02040503050406030204" pitchFamily="18" charset="0"/>
                        <a:cs typeface="Times New Roman" panose="02020603050405020304" pitchFamily="18" charset="0"/>
                      </a:rPr>
                      <m:t>𝜔</m:t>
                    </m:r>
                    <m:r>
                      <a:rPr lang="en-US" altLang="zh-TW" i="1">
                        <a:solidFill>
                          <a:schemeClr val="tx1"/>
                        </a:solidFill>
                        <a:latin typeface="Cambria Math" panose="02040503050406030204" pitchFamily="18" charset="0"/>
                        <a:cs typeface="Times New Roman" panose="02020603050405020304" pitchFamily="18" charset="0"/>
                      </a:rPr>
                      <m:t>)</m:t>
                    </m:r>
                  </m:oMath>
                </a14:m>
                <a:r>
                  <a:rPr lang="zh-CN" altLang="zh-CN" dirty="0"/>
                  <a:t>是理想低通滤镜的频率响应</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12827"/>
                <a:ext cx="11418776" cy="5158205"/>
              </a:xfrm>
              <a:blipFill>
                <a:blip r:embed="rId3"/>
                <a:stretch>
                  <a:fillRect l="-1922" t="-2009" r="-1068" b="-839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25</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7" name="图片 6">
            <a:extLst>
              <a:ext uri="{FF2B5EF4-FFF2-40B4-BE49-F238E27FC236}">
                <a16:creationId xmlns:a16="http://schemas.microsoft.com/office/drawing/2014/main" id="{4F0DC05D-CCE6-46B8-B4BE-E195EDF527FC}"/>
              </a:ext>
            </a:extLst>
          </p:cNvPr>
          <p:cNvPicPr>
            <a:picLocks noChangeAspect="1"/>
          </p:cNvPicPr>
          <p:nvPr/>
        </p:nvPicPr>
        <p:blipFill>
          <a:blip r:embed="rId4"/>
          <a:stretch>
            <a:fillRect/>
          </a:stretch>
        </p:blipFill>
        <p:spPr>
          <a:xfrm>
            <a:off x="1127448" y="1556792"/>
            <a:ext cx="9590013" cy="2506933"/>
          </a:xfrm>
          <a:prstGeom prst="rect">
            <a:avLst/>
          </a:prstGeom>
        </p:spPr>
      </p:pic>
    </p:spTree>
    <p:extLst>
      <p:ext uri="{BB962C8B-B14F-4D97-AF65-F5344CB8AC3E}">
        <p14:creationId xmlns:p14="http://schemas.microsoft.com/office/powerpoint/2010/main" val="643184106"/>
      </p:ext>
    </p:extLst>
  </p:cSld>
  <p:clrMapOvr>
    <a:masterClrMapping/>
  </p:clrMapOvr>
  <p:transition spd="med">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b="1"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𝐻</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TW" sz="2800" b="0" i="1" smtClean="0">
                              <a:solidFill>
                                <a:schemeClr val="tx1"/>
                              </a:solidFill>
                              <a:latin typeface="Cambria Math" panose="02040503050406030204" pitchFamily="18" charset="0"/>
                              <a:cs typeface="Times New Roman" panose="02020603050405020304" pitchFamily="18" charset="0"/>
                            </a:rPr>
                          </m:ctrlPr>
                        </m:dPr>
                        <m:e>
                          <m:eqArr>
                            <m:eqArrPr>
                              <m:ctrlPr>
                                <a:rPr lang="en-US" altLang="zh-TW" sz="2800" b="0" i="1" smtClean="0">
                                  <a:solidFill>
                                    <a:schemeClr val="tx1"/>
                                  </a:solidFill>
                                  <a:latin typeface="Cambria Math" panose="02040503050406030204" pitchFamily="18" charset="0"/>
                                  <a:cs typeface="Times New Roman" panose="02020603050405020304" pitchFamily="18" charset="0"/>
                                </a:rPr>
                              </m:ctrlPr>
                            </m:eqArrPr>
                            <m:e>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 </m:t>
                              </m:r>
                              <m:d>
                                <m:dPr>
                                  <m:begChr m:val="|"/>
                                  <m:endChr m:val="|"/>
                                  <m:ctrlP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&lt;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e>
                            <m:e>
                              <m:r>
                                <a:rPr lang="en-US" altLang="zh-TW" sz="2800" b="0" i="1" smtClean="0">
                                  <a:solidFill>
                                    <a:schemeClr val="tx1"/>
                                  </a:solidFill>
                                  <a:latin typeface="Cambria Math" panose="02040503050406030204" pitchFamily="18" charset="0"/>
                                  <a:cs typeface="Times New Roman" panose="02020603050405020304" pitchFamily="18" charset="0"/>
                                </a:rPr>
                                <m:t>0,</m:t>
                              </m:r>
                              <m:d>
                                <m:dPr>
                                  <m:begChr m:val="|"/>
                                  <m:endChr m:val="|"/>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𝑐</m:t>
                                  </m:r>
                                </m:sub>
                              </m:sSub>
                            </m:e>
                          </m:eqArr>
                        </m:e>
                      </m:d>
                      <m:r>
                        <a:rPr lang="en-US" altLang="zh-TW" sz="2800" b="0" i="1" smtClean="0">
                          <a:solidFill>
                            <a:schemeClr val="tx1"/>
                          </a:solidFill>
                          <a:latin typeface="Cambria Math" panose="02040503050406030204" pitchFamily="18" charset="0"/>
                          <a:cs typeface="Times New Roman" panose="02020603050405020304" pitchFamily="18" charset="0"/>
                        </a:rPr>
                        <m:t>       </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𝑐</m:t>
                          </m:r>
                        </m:sub>
                      </m:sSub>
                      <m:r>
                        <a:rPr lang="en-US" altLang="zh-TW" sz="2800" b="0" i="1" smtClean="0">
                          <a:solidFill>
                            <a:schemeClr val="tx1"/>
                          </a:solidFill>
                          <a:latin typeface="Cambria Math" panose="02040503050406030204" pitchFamily="18" charset="0"/>
                          <a:cs typeface="Times New Roman" panose="02020603050405020304" pitchFamily="18" charset="0"/>
                        </a:rPr>
                        <m:t>&lt;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26</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7" name="图片 6">
            <a:extLst>
              <a:ext uri="{FF2B5EF4-FFF2-40B4-BE49-F238E27FC236}">
                <a16:creationId xmlns:a16="http://schemas.microsoft.com/office/drawing/2014/main" id="{4F0DC05D-CCE6-46B8-B4BE-E195EDF527FC}"/>
              </a:ext>
            </a:extLst>
          </p:cNvPr>
          <p:cNvPicPr>
            <a:picLocks noChangeAspect="1"/>
          </p:cNvPicPr>
          <p:nvPr/>
        </p:nvPicPr>
        <p:blipFill>
          <a:blip r:embed="rId4"/>
          <a:stretch>
            <a:fillRect/>
          </a:stretch>
        </p:blipFill>
        <p:spPr>
          <a:xfrm>
            <a:off x="1127448" y="1556792"/>
            <a:ext cx="9590013" cy="2506933"/>
          </a:xfrm>
          <a:prstGeom prst="rect">
            <a:avLst/>
          </a:prstGeom>
        </p:spPr>
      </p:pic>
    </p:spTree>
    <p:extLst>
      <p:ext uri="{BB962C8B-B14F-4D97-AF65-F5344CB8AC3E}">
        <p14:creationId xmlns:p14="http://schemas.microsoft.com/office/powerpoint/2010/main" val="4013944652"/>
      </p:ext>
    </p:extLst>
  </p:cSld>
  <p:clrMapOvr>
    <a:masterClrMapping/>
  </p:clrMapOvr>
  <p:transition spd="med">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Sampling with a zero-order hold</a:t>
                </a: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𝐻</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TW" sz="2800" b="0" i="1" smtClean="0">
                              <a:solidFill>
                                <a:schemeClr val="tx1"/>
                              </a:solidFill>
                              <a:latin typeface="Cambria Math" panose="02040503050406030204" pitchFamily="18" charset="0"/>
                              <a:cs typeface="Times New Roman" panose="02020603050405020304" pitchFamily="18" charset="0"/>
                            </a:rPr>
                          </m:ctrlPr>
                        </m:dPr>
                        <m:e>
                          <m:eqArr>
                            <m:eqArrPr>
                              <m:ctrlPr>
                                <a:rPr lang="en-US" altLang="zh-TW" sz="2800" b="0" i="1" smtClean="0">
                                  <a:solidFill>
                                    <a:schemeClr val="tx1"/>
                                  </a:solidFill>
                                  <a:latin typeface="Cambria Math" panose="02040503050406030204" pitchFamily="18" charset="0"/>
                                  <a:cs typeface="Times New Roman" panose="02020603050405020304" pitchFamily="18" charset="0"/>
                                </a:rPr>
                              </m:ctrlPr>
                            </m:eqArrPr>
                            <m:e>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 </m:t>
                              </m:r>
                              <m:d>
                                <m:dPr>
                                  <m:begChr m:val="|"/>
                                  <m:endChr m:val="|"/>
                                  <m:ctrlP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&lt;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e>
                            <m:e>
                              <m:r>
                                <a:rPr lang="en-US" altLang="zh-TW" sz="2800" b="0" i="1" smtClean="0">
                                  <a:solidFill>
                                    <a:schemeClr val="tx1"/>
                                  </a:solidFill>
                                  <a:latin typeface="Cambria Math" panose="02040503050406030204" pitchFamily="18" charset="0"/>
                                  <a:cs typeface="Times New Roman" panose="02020603050405020304" pitchFamily="18" charset="0"/>
                                </a:rPr>
                                <m:t>0,</m:t>
                              </m:r>
                              <m:d>
                                <m:dPr>
                                  <m:begChr m:val="|"/>
                                  <m:endChr m:val="|"/>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𝑐</m:t>
                                  </m:r>
                                </m:sub>
                              </m:sSub>
                            </m:e>
                          </m:eqArr>
                        </m:e>
                      </m:d>
                      <m:r>
                        <a:rPr lang="en-US" altLang="zh-TW" sz="2800" b="0" i="1" smtClean="0">
                          <a:solidFill>
                            <a:schemeClr val="tx1"/>
                          </a:solidFill>
                          <a:latin typeface="Cambria Math" panose="02040503050406030204" pitchFamily="18" charset="0"/>
                          <a:cs typeface="Times New Roman" panose="02020603050405020304" pitchFamily="18" charset="0"/>
                        </a:rPr>
                        <m:t>       </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𝑐</m:t>
                          </m:r>
                        </m:sub>
                      </m:sSub>
                      <m:r>
                        <a:rPr lang="en-US" altLang="zh-TW" sz="2800" b="0" i="1" smtClean="0">
                          <a:solidFill>
                            <a:schemeClr val="tx1"/>
                          </a:solidFill>
                          <a:latin typeface="Cambria Math" panose="02040503050406030204" pitchFamily="18" charset="0"/>
                          <a:cs typeface="Times New Roman" panose="02020603050405020304" pitchFamily="18" charset="0"/>
                        </a:rPr>
                        <m:t>&lt;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𝑀</m:t>
                          </m:r>
                        </m:sub>
                      </m:sSub>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𝐻</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r>
                            <a:rPr lang="en-US" altLang="zh-TW" sz="2800" b="0" i="1" smtClean="0">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sup>
                      </m:sSup>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sin</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num>
                        <m:den>
                          <m:r>
                            <a:rPr lang="zh-TW" altLang="en-US" sz="2800" b="0" i="1" smtClean="0">
                              <a:solidFill>
                                <a:schemeClr val="tx1"/>
                              </a:solidFill>
                              <a:latin typeface="Cambria Math" panose="02040503050406030204" pitchFamily="18" charset="0"/>
                              <a:cs typeface="Times New Roman" panose="02020603050405020304" pitchFamily="18" charset="0"/>
                            </a:rPr>
                            <m:t>𝜔</m:t>
                          </m:r>
                        </m:den>
                      </m:f>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𝐻</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𝑗</m:t>
                          </m:r>
                          <m:r>
                            <a:rPr lang="zh-TW" altLang="en-US" sz="2800" i="1">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i="1">
                              <a:solidFill>
                                <a:schemeClr val="tx1"/>
                              </a:solidFill>
                              <a:latin typeface="Cambria Math" panose="02040503050406030204" pitchFamily="18" charset="0"/>
                              <a:cs typeface="Times New Roman" panose="02020603050405020304" pitchFamily="18" charset="0"/>
                            </a:rPr>
                            <m:t>𝐻</m:t>
                          </m:r>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𝑗</m:t>
                              </m:r>
                              <m:r>
                                <a:rPr lang="zh-TW" altLang="en-US" sz="2800" i="1">
                                  <a:solidFill>
                                    <a:schemeClr val="tx1"/>
                                  </a:solidFill>
                                  <a:latin typeface="Cambria Math" panose="02040503050406030204" pitchFamily="18" charset="0"/>
                                  <a:cs typeface="Times New Roman" panose="02020603050405020304" pitchFamily="18" charset="0"/>
                                </a:rPr>
                                <m:t>𝜔</m:t>
                              </m:r>
                            </m:e>
                          </m:d>
                        </m:num>
                        <m:den>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𝐻</m:t>
                              </m:r>
                            </m:e>
                            <m:sub>
                              <m:r>
                                <a:rPr lang="en-US" altLang="zh-TW" sz="2800" i="1">
                                  <a:solidFill>
                                    <a:schemeClr val="tx1"/>
                                  </a:solidFill>
                                  <a:latin typeface="Cambria Math" panose="02040503050406030204" pitchFamily="18" charset="0"/>
                                  <a:cs typeface="Times New Roman" panose="02020603050405020304" pitchFamily="18" charset="0"/>
                                </a:rPr>
                                <m:t>0</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𝑗</m:t>
                              </m:r>
                              <m:r>
                                <a:rPr lang="zh-TW" altLang="en-US" sz="2800" i="1">
                                  <a:solidFill>
                                    <a:schemeClr val="tx1"/>
                                  </a:solidFill>
                                  <a:latin typeface="Cambria Math" panose="02040503050406030204" pitchFamily="18" charset="0"/>
                                  <a:cs typeface="Times New Roman" panose="02020603050405020304" pitchFamily="18" charset="0"/>
                                </a:rPr>
                                <m:t>𝜔</m:t>
                              </m:r>
                            </m:e>
                          </m:d>
                        </m:den>
                      </m:f>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r>
                                <a:rPr lang="en-US" altLang="zh-TW" sz="2800" b="0" i="1" smtClean="0">
                                  <a:solidFill>
                                    <a:schemeClr val="tx1"/>
                                  </a:solidFill>
                                  <a:latin typeface="Cambria Math" panose="02040503050406030204" pitchFamily="18" charset="0"/>
                                  <a:cs typeface="Times New Roman" panose="02020603050405020304" pitchFamily="18" charset="0"/>
                                </a:rPr>
                                <m:t>𝑒</m:t>
                              </m:r>
                            </m:e>
                            <m:sup>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num>
                                <m:den>
                                  <m:r>
                                    <a:rPr lang="en-US" altLang="zh-TW" sz="2800" b="0" i="1" smtClean="0">
                                      <a:solidFill>
                                        <a:schemeClr val="tx1"/>
                                      </a:solidFill>
                                      <a:latin typeface="Cambria Math" panose="02040503050406030204" pitchFamily="18" charset="0"/>
                                      <a:cs typeface="Times New Roman" panose="02020603050405020304" pitchFamily="18" charset="0"/>
                                    </a:rPr>
                                    <m:t>2</m:t>
                                  </m:r>
                                </m:den>
                              </m:f>
                            </m:sup>
                          </m:sSup>
                          <m:r>
                            <a:rPr lang="en-US" altLang="zh-TW" sz="2800" b="0" i="1" smtClean="0">
                              <a:solidFill>
                                <a:schemeClr val="tx1"/>
                              </a:solidFill>
                              <a:latin typeface="Cambria Math" panose="02040503050406030204" pitchFamily="18" charset="0"/>
                              <a:cs typeface="Times New Roman" panose="02020603050405020304" pitchFamily="18" charset="0"/>
                            </a:rPr>
                            <m:t>𝐻</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m:t>
                          </m:r>
                        </m:num>
                        <m:den>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sin</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num>
                            <m:den>
                              <m:r>
                                <a:rPr lang="zh-TW" altLang="en-US" sz="2800" b="0" i="1" smtClean="0">
                                  <a:solidFill>
                                    <a:schemeClr val="tx1"/>
                                  </a:solidFill>
                                  <a:latin typeface="Cambria Math" panose="02040503050406030204" pitchFamily="18" charset="0"/>
                                  <a:cs typeface="Times New Roman" panose="02020603050405020304" pitchFamily="18" charset="0"/>
                                </a:rPr>
                                <m:t>𝜔</m:t>
                              </m:r>
                            </m:den>
                          </m:f>
                        </m:den>
                      </m:f>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27</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3932835861"/>
      </p:ext>
    </p:extLst>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Practical issues</a:t>
                </a:r>
                <a:r>
                  <a:rPr lang="zh-CN" altLang="zh-CN" sz="2000" dirty="0">
                    <a:effectLst/>
                    <a:ea typeface="Segoe UI Web (West European)"/>
                  </a:rPr>
                  <a:t>实际问题</a:t>
                </a:r>
                <a:endParaRPr lang="en-US" altLang="zh-TW" sz="28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𝐻</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oMath>
                </a14:m>
                <a:r>
                  <a:rPr lang="en-US" altLang="zh-TW" sz="2800" dirty="0">
                    <a:solidFill>
                      <a:schemeClr val="tx1"/>
                    </a:solidFill>
                    <a:latin typeface="Times New Roman" panose="02020603050405020304" pitchFamily="18" charset="0"/>
                    <a:cs typeface="Times New Roman" panose="02020603050405020304" pitchFamily="18" charset="0"/>
                  </a:rPr>
                  <a:t> is an ideal low-pass filter, which is impractical, and thus the system,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𝐻</m:t>
                        </m:r>
                      </m:e>
                      <m:sub>
                        <m:r>
                          <a:rPr lang="en-US" altLang="zh-TW" sz="2800" i="1">
                            <a:solidFill>
                              <a:schemeClr val="tx1"/>
                            </a:solidFill>
                            <a:latin typeface="Cambria Math" panose="02040503050406030204" pitchFamily="18" charset="0"/>
                            <a:cs typeface="Times New Roman" panose="02020603050405020304" pitchFamily="18" charset="0"/>
                          </a:rPr>
                          <m:t>𝑟</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𝑗</m:t>
                        </m:r>
                        <m:r>
                          <a:rPr lang="zh-TW" altLang="en-US" sz="2800" i="1">
                            <a:solidFill>
                              <a:schemeClr val="tx1"/>
                            </a:solidFill>
                            <a:latin typeface="Cambria Math" panose="02040503050406030204" pitchFamily="18" charset="0"/>
                            <a:cs typeface="Times New Roman" panose="02020603050405020304" pitchFamily="18" charset="0"/>
                          </a:rPr>
                          <m:t>𝜔</m:t>
                        </m:r>
                      </m:e>
                    </m:d>
                  </m:oMath>
                </a14:m>
                <a:r>
                  <a:rPr lang="en-US" altLang="zh-TW" sz="2800" dirty="0">
                    <a:solidFill>
                      <a:schemeClr val="tx1"/>
                    </a:solidFill>
                    <a:latin typeface="Times New Roman" panose="02020603050405020304" pitchFamily="18" charset="0"/>
                    <a:cs typeface="Times New Roman" panose="02020603050405020304" pitchFamily="18" charset="0"/>
                  </a:rPr>
                  <a:t>, is impractical as well.</a:t>
                </a:r>
              </a:p>
              <a:p>
                <a:pPr marL="0" indent="0">
                  <a:buNone/>
                </a:pPr>
                <a:r>
                  <a:rPr lang="zh-CN" altLang="en-US" sz="2000" b="0" i="0" dirty="0">
                    <a:solidFill>
                      <a:srgbClr val="333333"/>
                    </a:solidFill>
                    <a:effectLst/>
                    <a:latin typeface="Arial" panose="020B0604020202020204" pitchFamily="34" charset="0"/>
                  </a:rPr>
                  <a:t>𝐻</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𝑗𝜔</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是一种理想的低通滤波器，它是不实用的，因此系统𝐻𝑟</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𝑗𝜔</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也是不实用的。</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In many situations, the signal sampled by a zero-order hold,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is considered as an approximated reconstruction of </a:t>
                </a:r>
                <a14:m>
                  <m:oMath xmlns:m="http://schemas.openxmlformats.org/officeDocument/2006/math">
                    <m:r>
                      <m:rPr>
                        <m:sty m:val="p"/>
                      </m:rPr>
                      <a:rPr lang="en-US" altLang="zh-TW" sz="2800" b="0" i="0" smtClean="0">
                        <a:solidFill>
                          <a:schemeClr val="tx1"/>
                        </a:solidFill>
                        <a:latin typeface="Cambria Math" panose="02040503050406030204" pitchFamily="18" charset="0"/>
                        <a:cs typeface="Times New Roman" panose="02020603050405020304" pitchFamily="18" charset="0"/>
                      </a:rPr>
                      <m:t>x</m:t>
                    </m:r>
                    <m:d>
                      <m:dPr>
                        <m:ctrlPr>
                          <a:rPr lang="en-US" altLang="zh-TW" sz="2800" b="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(with a very coarse interpolation), and can be used for further signal processing. </a:t>
                </a:r>
              </a:p>
              <a:p>
                <a:pPr marL="0" indent="0">
                  <a:buNone/>
                </a:pPr>
                <a:r>
                  <a:rPr lang="zh-CN" altLang="zh-CN" sz="2000" dirty="0">
                    <a:effectLst/>
                    <a:ea typeface="Segoe UI Web (West European)"/>
                  </a:rPr>
                  <a:t>在许多情况下，由零顺序保持器取样的信号（x0（t））被视为 x（t） 的近似重建（具有非常粗糙的插值），可用于进一步的信号处理。</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4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28</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3606081294"/>
      </p:ext>
    </p:extLst>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29</a:t>
            </a:fld>
            <a:endParaRPr lang="zh-CN" altLang="en-US" dirty="0"/>
          </a:p>
        </p:txBody>
      </p:sp>
    </p:spTree>
    <p:extLst>
      <p:ext uri="{BB962C8B-B14F-4D97-AF65-F5344CB8AC3E}">
        <p14:creationId xmlns:p14="http://schemas.microsoft.com/office/powerpoint/2010/main" val="3880529207"/>
      </p:ext>
    </p:ext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a:t>
            </a:fld>
            <a:endParaRPr lang="zh-CN" altLang="en-US" dirty="0"/>
          </a:p>
        </p:txBody>
      </p:sp>
    </p:spTree>
    <p:extLst>
      <p:ext uri="{BB962C8B-B14F-4D97-AF65-F5344CB8AC3E}">
        <p14:creationId xmlns:p14="http://schemas.microsoft.com/office/powerpoint/2010/main" val="2802875768"/>
      </p:ext>
    </p:extLst>
  </p:cSld>
  <p:clrMapOvr>
    <a:masterClrMapping/>
  </p:clrMapOvr>
  <p:transition spd="med">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Interpolation is the process to reconstruct a signal from its samples</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插值是一种从样本中重建信号的过程</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C</a:t>
                </a:r>
                <a:r>
                  <a:rPr lang="en-US" altLang="zh-CN" sz="2800" dirty="0">
                    <a:solidFill>
                      <a:schemeClr val="tx1"/>
                    </a:solidFill>
                    <a:latin typeface="Times New Roman" panose="02020603050405020304" pitchFamily="18" charset="0"/>
                    <a:cs typeface="Times New Roman" panose="02020603050405020304" pitchFamily="18" charset="0"/>
                  </a:rPr>
                  <a:t>ontinuous-time signal reconstruction is realized by putting the samples into an ideal low-pass filter.</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将采样信号放入理想的低通滤波器中，实现连续时间信号重构。</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Ideal interpolation is to use the impulse response of an ideal low-pass filter as the interpolation function:</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理想插值是利用理想低通滤波器的脉冲响应作为插值函数</a:t>
                </a:r>
                <a:r>
                  <a:rPr lang="en-US" altLang="zh-CN" sz="2000" b="0" i="0" dirty="0">
                    <a:solidFill>
                      <a:srgbClr val="333333"/>
                    </a:solidFill>
                    <a:effectLst/>
                    <a:latin typeface="Arial" panose="020B0604020202020204" pitchFamily="34" charset="0"/>
                  </a:rPr>
                  <a:t>:</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𝑟</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𝑡</m:t>
                          </m:r>
                        </m:e>
                      </m:d>
                      <m:r>
                        <a:rPr lang="en-US" altLang="zh-TW" sz="2800" i="1">
                          <a:solidFill>
                            <a:schemeClr val="tx1"/>
                          </a:solidFill>
                          <a:latin typeface="Cambria Math" panose="02040503050406030204" pitchFamily="18" charset="0"/>
                          <a:cs typeface="Times New Roman" panose="02020603050405020304" pitchFamily="18" charset="0"/>
                        </a:rPr>
                        <m:t>=</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en-US" altLang="zh-TW" sz="2800" i="1">
                              <a:solidFill>
                                <a:schemeClr val="tx1"/>
                              </a:solidFill>
                              <a:latin typeface="Cambria Math" panose="02040503050406030204" pitchFamily="18" charset="0"/>
                              <a:cs typeface="Times New Roman" panose="02020603050405020304" pitchFamily="18" charset="0"/>
                            </a:rPr>
                            <m:t>𝑥</m:t>
                          </m:r>
                        </m:e>
                        <m:sub>
                          <m:r>
                            <a:rPr lang="en-US" altLang="zh-TW" sz="2800" i="1">
                              <a:solidFill>
                                <a:schemeClr val="tx1"/>
                              </a:solidFill>
                              <a:latin typeface="Cambria Math" panose="02040503050406030204" pitchFamily="18" charset="0"/>
                              <a:cs typeface="Times New Roman" panose="02020603050405020304" pitchFamily="18" charset="0"/>
                            </a:rPr>
                            <m:t>𝑝</m:t>
                          </m:r>
                        </m:sub>
                      </m:sSub>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𝑡</m:t>
                          </m:r>
                        </m:e>
                      </m:d>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h</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where</a:t>
                </a: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h</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𝑇</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𝑠𝑖𝑛</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num>
                        <m:den>
                          <m:r>
                            <m:rPr>
                              <m:sty m:val="p"/>
                            </m:rPr>
                            <a:rPr lang="en-US" altLang="zh-CN" sz="2800" i="1">
                              <a:solidFill>
                                <a:schemeClr val="tx1"/>
                              </a:solidFill>
                              <a:latin typeface="Cambria Math" panose="02040503050406030204" pitchFamily="18" charset="0"/>
                              <a:cs typeface="Times New Roman" panose="02020603050405020304" pitchFamily="18" charset="0"/>
                            </a:rPr>
                            <m:t>π</m:t>
                          </m:r>
                          <m:r>
                            <a:rPr lang="en-US" altLang="zh-CN" sz="2800" b="0" i="1" smtClean="0">
                              <a:solidFill>
                                <a:schemeClr val="tx1"/>
                              </a:solidFill>
                              <a:latin typeface="Cambria Math" panose="02040503050406030204" pitchFamily="18" charset="0"/>
                              <a:cs typeface="Times New Roman" panose="02020603050405020304" pitchFamily="18" charset="0"/>
                            </a:rPr>
                            <m:t>𝑡</m:t>
                          </m:r>
                        </m:den>
                      </m:f>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r="-9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30</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2432543839"/>
      </p:ext>
    </p:extLst>
  </p:cSld>
  <p:clrMapOvr>
    <a:masterClrMapping/>
  </p:clrMapOvr>
  <p:transition spd="med">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Ideal interpolation is to use the impulse response of an ideal low-pass filter as the interpolation function:</a:t>
                </a:r>
              </a:p>
              <a:p>
                <a:pPr>
                  <a:buFont typeface="Arial" panose="020B0604020202020204" pitchFamily="34" charset="0"/>
                  <a:buChar char="•"/>
                </a:pPr>
                <a:r>
                  <a:rPr lang="zh-CN" altLang="zh-CN" sz="2000" dirty="0">
                    <a:effectLst/>
                    <a:ea typeface="Segoe UI Web (West European)"/>
                  </a:rPr>
                  <a:t>理想插值是使用理想的低通滤镜的脉冲响应作为插值功能：</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h</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where</a:t>
                </a: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h</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𝑇</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𝑠𝑖𝑛</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num>
                        <m:den>
                          <m:r>
                            <m:rPr>
                              <m:sty m:val="p"/>
                            </m:rPr>
                            <a:rPr lang="en-US" altLang="zh-CN" sz="2800" i="1">
                              <a:solidFill>
                                <a:schemeClr val="tx1"/>
                              </a:solidFill>
                              <a:latin typeface="Cambria Math" panose="02040503050406030204" pitchFamily="18" charset="0"/>
                              <a:cs typeface="Times New Roman" panose="02020603050405020304" pitchFamily="18" charset="0"/>
                            </a:rPr>
                            <m:t>π</m:t>
                          </m:r>
                          <m:r>
                            <a:rPr lang="en-US" altLang="zh-CN" sz="2800" b="0" i="1" smtClean="0">
                              <a:solidFill>
                                <a:schemeClr val="tx1"/>
                              </a:solidFill>
                              <a:latin typeface="Cambria Math" panose="02040503050406030204" pitchFamily="18" charset="0"/>
                              <a:cs typeface="Times New Roman" panose="02020603050405020304" pitchFamily="18" charset="0"/>
                            </a:rPr>
                            <m:t>𝑡</m:t>
                          </m:r>
                        </m:den>
                      </m:f>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31</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F89FC1C0-D545-4EEF-8890-E3DF255002B8}"/>
              </a:ext>
            </a:extLst>
          </p:cNvPr>
          <p:cNvPicPr>
            <a:picLocks noChangeAspect="1"/>
          </p:cNvPicPr>
          <p:nvPr/>
        </p:nvPicPr>
        <p:blipFill>
          <a:blip r:embed="rId4"/>
          <a:stretch>
            <a:fillRect/>
          </a:stretch>
        </p:blipFill>
        <p:spPr>
          <a:xfrm>
            <a:off x="314918" y="4839658"/>
            <a:ext cx="3685243" cy="1397654"/>
          </a:xfrm>
          <a:prstGeom prst="rect">
            <a:avLst/>
          </a:prstGeom>
        </p:spPr>
      </p:pic>
      <p:pic>
        <p:nvPicPr>
          <p:cNvPr id="7" name="图片 6">
            <a:extLst>
              <a:ext uri="{FF2B5EF4-FFF2-40B4-BE49-F238E27FC236}">
                <a16:creationId xmlns:a16="http://schemas.microsoft.com/office/drawing/2014/main" id="{07F3DB10-E919-42ED-93A7-CDB94C685E9A}"/>
              </a:ext>
            </a:extLst>
          </p:cNvPr>
          <p:cNvPicPr>
            <a:picLocks noChangeAspect="1"/>
          </p:cNvPicPr>
          <p:nvPr/>
        </p:nvPicPr>
        <p:blipFill>
          <a:blip r:embed="rId5"/>
          <a:stretch>
            <a:fillRect/>
          </a:stretch>
        </p:blipFill>
        <p:spPr>
          <a:xfrm>
            <a:off x="4218969" y="4624497"/>
            <a:ext cx="3754061" cy="1647822"/>
          </a:xfrm>
          <a:prstGeom prst="rect">
            <a:avLst/>
          </a:prstGeom>
        </p:spPr>
      </p:pic>
      <p:pic>
        <p:nvPicPr>
          <p:cNvPr id="9" name="图片 8">
            <a:extLst>
              <a:ext uri="{FF2B5EF4-FFF2-40B4-BE49-F238E27FC236}">
                <a16:creationId xmlns:a16="http://schemas.microsoft.com/office/drawing/2014/main" id="{54053CC2-F7FA-432C-B283-E041C9875E51}"/>
              </a:ext>
            </a:extLst>
          </p:cNvPr>
          <p:cNvPicPr>
            <a:picLocks noChangeAspect="1"/>
          </p:cNvPicPr>
          <p:nvPr/>
        </p:nvPicPr>
        <p:blipFill>
          <a:blip r:embed="rId6"/>
          <a:stretch>
            <a:fillRect/>
          </a:stretch>
        </p:blipFill>
        <p:spPr>
          <a:xfrm>
            <a:off x="8144321" y="4659580"/>
            <a:ext cx="3754062" cy="1774308"/>
          </a:xfrm>
          <a:prstGeom prst="rect">
            <a:avLst/>
          </a:prstGeom>
        </p:spPr>
      </p:pic>
    </p:spTree>
    <p:extLst>
      <p:ext uri="{BB962C8B-B14F-4D97-AF65-F5344CB8AC3E}">
        <p14:creationId xmlns:p14="http://schemas.microsoft.com/office/powerpoint/2010/main" val="19012273"/>
      </p:ext>
    </p:extLst>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Ideal interpolation:</a:t>
            </a:r>
            <a:r>
              <a:rPr lang="zh-CN" altLang="zh-CN" sz="2000" dirty="0">
                <a:effectLst/>
                <a:ea typeface="Segoe UI Web (West European)"/>
              </a:rPr>
              <a:t>理想的插值：</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32</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a:extLst>
              <a:ext uri="{FF2B5EF4-FFF2-40B4-BE49-F238E27FC236}">
                <a16:creationId xmlns:a16="http://schemas.microsoft.com/office/drawing/2014/main" id="{E229F821-47DE-476C-9E52-03615F093E35}"/>
              </a:ext>
            </a:extLst>
          </p:cNvPr>
          <p:cNvPicPr>
            <a:picLocks noChangeAspect="1"/>
          </p:cNvPicPr>
          <p:nvPr/>
        </p:nvPicPr>
        <p:blipFill>
          <a:blip r:embed="rId3"/>
          <a:stretch>
            <a:fillRect/>
          </a:stretch>
        </p:blipFill>
        <p:spPr>
          <a:xfrm>
            <a:off x="931234" y="1599279"/>
            <a:ext cx="10154074" cy="4346163"/>
          </a:xfrm>
          <a:prstGeom prst="rect">
            <a:avLst/>
          </a:prstGeom>
        </p:spPr>
      </p:pic>
    </p:spTree>
    <p:extLst>
      <p:ext uri="{BB962C8B-B14F-4D97-AF65-F5344CB8AC3E}">
        <p14:creationId xmlns:p14="http://schemas.microsoft.com/office/powerpoint/2010/main" val="3119690507"/>
      </p:ext>
    </p:extLst>
  </p:cSld>
  <p:clrMapOvr>
    <a:masterClrMapping/>
  </p:clrMapOvr>
  <p:transition spd="med">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r>
              <a:rPr lang="zh-CN" altLang="en-US" sz="3200" dirty="0">
                <a:solidFill>
                  <a:schemeClr val="tx1"/>
                </a:solidFill>
                <a:latin typeface="Times New Roman" panose="02020603050405020304" pitchFamily="18" charset="0"/>
                <a:cs typeface="Times New Roman" panose="02020603050405020304" pitchFamily="18" charset="0"/>
              </a:rPr>
              <a:t>（插值）</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Z</a:t>
                </a:r>
                <a:r>
                  <a:rPr lang="en-US" altLang="zh-CN" sz="2800" dirty="0">
                    <a:solidFill>
                      <a:schemeClr val="tx1"/>
                    </a:solidFill>
                    <a:latin typeface="Times New Roman" panose="02020603050405020304" pitchFamily="18" charset="0"/>
                    <a:cs typeface="Times New Roman" panose="02020603050405020304" pitchFamily="18" charset="0"/>
                  </a:rPr>
                  <a:t>ero-order hold can be considered as a “coarse” interpolation</a:t>
                </a:r>
              </a:p>
              <a:p>
                <a:pPr>
                  <a:buFont typeface="Arial" panose="020B0604020202020204" pitchFamily="34" charset="0"/>
                  <a:buChar char="•"/>
                </a:pPr>
                <a:r>
                  <a:rPr lang="zh-CN" altLang="zh-CN" sz="2000" dirty="0">
                    <a:effectLst/>
                    <a:ea typeface="Segoe UI Web (West European)"/>
                  </a:rPr>
                  <a:t>零</a:t>
                </a:r>
                <a:r>
                  <a:rPr lang="zh-CN" altLang="en-US" sz="2000" dirty="0">
                    <a:effectLst/>
                    <a:ea typeface="Segoe UI Web (West European)"/>
                  </a:rPr>
                  <a:t>阶</a:t>
                </a:r>
                <a:r>
                  <a:rPr lang="zh-CN" altLang="zh-CN" sz="2000" dirty="0">
                    <a:effectLst/>
                    <a:ea typeface="Segoe UI Web (West European)"/>
                  </a:rPr>
                  <a:t>保持</a:t>
                </a:r>
                <a:r>
                  <a:rPr lang="zh-CN" altLang="en-US" sz="2000" dirty="0">
                    <a:effectLst/>
                    <a:ea typeface="Segoe UI Web (West European)"/>
                  </a:rPr>
                  <a:t>采样</a:t>
                </a:r>
                <a:r>
                  <a:rPr lang="zh-CN" altLang="zh-CN" sz="2000" dirty="0">
                    <a:effectLst/>
                    <a:ea typeface="Segoe UI Web (West European)"/>
                  </a:rPr>
                  <a:t>可视为"粗"插值</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Transfer function of zero-order hold,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h</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is a rough approximation of an ideal low-pass filter:</a:t>
                </a:r>
                <a:r>
                  <a:rPr lang="zh-CN" altLang="zh-CN" dirty="0"/>
                  <a:t>零顺序保持的传输功能，是理想的低通滤波器的粗略近似</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𝐻</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r>
                            <a:rPr lang="en-US" altLang="zh-TW" sz="2800" b="0" i="1" smtClean="0">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sup>
                      </m:sSup>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sin</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𝜔</m:t>
                          </m:r>
                          <m:r>
                            <a:rPr lang="en-US" altLang="zh-TW" sz="2800" b="0" i="1" smtClean="0">
                              <a:solidFill>
                                <a:schemeClr val="tx1"/>
                              </a:solidFill>
                              <a:latin typeface="Cambria Math" panose="02040503050406030204" pitchFamily="18" charset="0"/>
                              <a:cs typeface="Times New Roman" panose="02020603050405020304" pitchFamily="18" charset="0"/>
                            </a:rPr>
                            <m:t>𝑇</m:t>
                          </m:r>
                          <m:r>
                            <a:rPr lang="en-US" altLang="zh-TW" sz="2800" b="0" i="1" smtClean="0">
                              <a:solidFill>
                                <a:schemeClr val="tx1"/>
                              </a:solidFill>
                              <a:latin typeface="Cambria Math" panose="02040503050406030204" pitchFamily="18" charset="0"/>
                              <a:cs typeface="Times New Roman" panose="02020603050405020304" pitchFamily="18" charset="0"/>
                            </a:rPr>
                            <m:t>/2)</m:t>
                          </m:r>
                        </m:num>
                        <m:den>
                          <m:r>
                            <a:rPr lang="zh-TW" altLang="en-US" sz="2800" b="0" i="1" smtClean="0">
                              <a:solidFill>
                                <a:schemeClr val="tx1"/>
                              </a:solidFill>
                              <a:latin typeface="Cambria Math" panose="02040503050406030204" pitchFamily="18" charset="0"/>
                              <a:cs typeface="Times New Roman" panose="02020603050405020304" pitchFamily="18" charset="0"/>
                            </a:rPr>
                            <m:t>𝜔</m:t>
                          </m:r>
                        </m:den>
                      </m:f>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33</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6" name="图片 5">
            <a:extLst>
              <a:ext uri="{FF2B5EF4-FFF2-40B4-BE49-F238E27FC236}">
                <a16:creationId xmlns:a16="http://schemas.microsoft.com/office/drawing/2014/main" id="{15172E88-53F8-45DA-87AE-02BF3B09AA38}"/>
              </a:ext>
            </a:extLst>
          </p:cNvPr>
          <p:cNvPicPr>
            <a:picLocks noChangeAspect="1"/>
          </p:cNvPicPr>
          <p:nvPr/>
        </p:nvPicPr>
        <p:blipFill>
          <a:blip r:embed="rId4"/>
          <a:stretch>
            <a:fillRect/>
          </a:stretch>
        </p:blipFill>
        <p:spPr>
          <a:xfrm>
            <a:off x="2351584" y="3819903"/>
            <a:ext cx="6938169" cy="2809495"/>
          </a:xfrm>
          <a:prstGeom prst="rect">
            <a:avLst/>
          </a:prstGeom>
        </p:spPr>
      </p:pic>
    </p:spTree>
    <p:extLst>
      <p:ext uri="{BB962C8B-B14F-4D97-AF65-F5344CB8AC3E}">
        <p14:creationId xmlns:p14="http://schemas.microsoft.com/office/powerpoint/2010/main" val="860633667"/>
      </p:ext>
    </p:extLst>
  </p:cSld>
  <p:clrMapOvr>
    <a:masterClrMapping/>
  </p:clrMapOvr>
  <p:transition spd="med">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34</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a:extLst>
              <a:ext uri="{FF2B5EF4-FFF2-40B4-BE49-F238E27FC236}">
                <a16:creationId xmlns:a16="http://schemas.microsoft.com/office/drawing/2014/main" id="{F55868C6-3E33-4D55-B49B-B4C1FB85BE7B}"/>
              </a:ext>
            </a:extLst>
          </p:cNvPr>
          <p:cNvPicPr>
            <a:picLocks noChangeAspect="1"/>
          </p:cNvPicPr>
          <p:nvPr/>
        </p:nvPicPr>
        <p:blipFill>
          <a:blip r:embed="rId3"/>
          <a:stretch>
            <a:fillRect/>
          </a:stretch>
        </p:blipFill>
        <p:spPr>
          <a:xfrm>
            <a:off x="3719736" y="1190605"/>
            <a:ext cx="7262041" cy="5158204"/>
          </a:xfrm>
          <a:prstGeom prst="rect">
            <a:avLst/>
          </a:prstGeom>
        </p:spPr>
      </p:pic>
      <p:sp>
        <p:nvSpPr>
          <p:cNvPr id="7" name="文本框 6">
            <a:extLst>
              <a:ext uri="{FF2B5EF4-FFF2-40B4-BE49-F238E27FC236}">
                <a16:creationId xmlns:a16="http://schemas.microsoft.com/office/drawing/2014/main" id="{25A2B6FE-FCF9-4145-8786-6FCC109A47A5}"/>
              </a:ext>
            </a:extLst>
          </p:cNvPr>
          <p:cNvSpPr txBox="1"/>
          <p:nvPr/>
        </p:nvSpPr>
        <p:spPr>
          <a:xfrm>
            <a:off x="1210223" y="1190605"/>
            <a:ext cx="2527487"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Original pictures:</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1C727D4-8C79-4DC6-9BAA-D6393BC9804A}"/>
              </a:ext>
            </a:extLst>
          </p:cNvPr>
          <p:cNvSpPr txBox="1"/>
          <p:nvPr/>
        </p:nvSpPr>
        <p:spPr>
          <a:xfrm>
            <a:off x="911424" y="3769707"/>
            <a:ext cx="2851001"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Impulse train sampled pictures:</a:t>
            </a:r>
          </a:p>
          <a:p>
            <a:r>
              <a:rPr lang="zh-CN" altLang="en-US" sz="2400" b="0" i="0" dirty="0">
                <a:solidFill>
                  <a:srgbClr val="333333"/>
                </a:solidFill>
                <a:effectLst/>
                <a:latin typeface="Arial" panose="020B0604020202020204" pitchFamily="34" charset="0"/>
              </a:rPr>
              <a:t>脉冲序列采样图像</a:t>
            </a:r>
            <a:r>
              <a:rPr lang="en-US" altLang="zh-CN" sz="2400" b="0" i="0" dirty="0">
                <a:solidFill>
                  <a:srgbClr val="333333"/>
                </a:solidFill>
                <a:effectLst/>
                <a:latin typeface="Arial" panose="020B0604020202020204" pitchFamily="34" charset="0"/>
              </a:rPr>
              <a: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601296"/>
      </p:ext>
    </p:extLst>
  </p:cSld>
  <p:clrMapOvr>
    <a:masterClrMapping/>
  </p:clrMapOvr>
  <p:transition spd="med">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35</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7" name="文本框 6">
            <a:extLst>
              <a:ext uri="{FF2B5EF4-FFF2-40B4-BE49-F238E27FC236}">
                <a16:creationId xmlns:a16="http://schemas.microsoft.com/office/drawing/2014/main" id="{25A2B6FE-FCF9-4145-8786-6FCC109A47A5}"/>
              </a:ext>
            </a:extLst>
          </p:cNvPr>
          <p:cNvSpPr txBox="1"/>
          <p:nvPr/>
        </p:nvSpPr>
        <p:spPr>
          <a:xfrm>
            <a:off x="1196709" y="1206483"/>
            <a:ext cx="2527487"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Original pictures:</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1C727D4-8C79-4DC6-9BAA-D6393BC9804A}"/>
              </a:ext>
            </a:extLst>
          </p:cNvPr>
          <p:cNvSpPr txBox="1"/>
          <p:nvPr/>
        </p:nvSpPr>
        <p:spPr>
          <a:xfrm>
            <a:off x="660400" y="3769707"/>
            <a:ext cx="3102026"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Zero-order hold sampled pictures:</a:t>
            </a:r>
          </a:p>
          <a:p>
            <a:r>
              <a:rPr lang="zh-CN" altLang="en-US" sz="2400" b="0" i="0" dirty="0">
                <a:solidFill>
                  <a:srgbClr val="333333"/>
                </a:solidFill>
                <a:effectLst/>
                <a:latin typeface="Arial" panose="020B0604020202020204" pitchFamily="34" charset="0"/>
              </a:rPr>
              <a:t>零阶保持采样图片</a:t>
            </a:r>
            <a:r>
              <a:rPr lang="en-US" altLang="zh-CN" sz="2400" b="0" i="0" dirty="0">
                <a:solidFill>
                  <a:srgbClr val="333333"/>
                </a:solidFill>
                <a:effectLst/>
                <a:latin typeface="Arial" panose="020B0604020202020204" pitchFamily="34"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1DAC2F4-8B98-41FF-9971-1CDE26C04FD9}"/>
              </a:ext>
            </a:extLst>
          </p:cNvPr>
          <p:cNvPicPr>
            <a:picLocks noChangeAspect="1"/>
          </p:cNvPicPr>
          <p:nvPr/>
        </p:nvPicPr>
        <p:blipFill rotWithShape="1">
          <a:blip r:embed="rId3"/>
          <a:srcRect t="47950"/>
          <a:stretch/>
        </p:blipFill>
        <p:spPr>
          <a:xfrm>
            <a:off x="3750415" y="3614441"/>
            <a:ext cx="7245426" cy="2704475"/>
          </a:xfrm>
          <a:prstGeom prst="rect">
            <a:avLst/>
          </a:prstGeom>
        </p:spPr>
      </p:pic>
      <p:pic>
        <p:nvPicPr>
          <p:cNvPr id="9" name="图片 8">
            <a:extLst>
              <a:ext uri="{FF2B5EF4-FFF2-40B4-BE49-F238E27FC236}">
                <a16:creationId xmlns:a16="http://schemas.microsoft.com/office/drawing/2014/main" id="{3279CECA-4985-47C8-AB0B-7BB44B1D46C2}"/>
              </a:ext>
            </a:extLst>
          </p:cNvPr>
          <p:cNvPicPr>
            <a:picLocks noChangeAspect="1"/>
          </p:cNvPicPr>
          <p:nvPr/>
        </p:nvPicPr>
        <p:blipFill rotWithShape="1">
          <a:blip r:embed="rId4"/>
          <a:srcRect b="51515"/>
          <a:stretch/>
        </p:blipFill>
        <p:spPr>
          <a:xfrm>
            <a:off x="3740419" y="1062663"/>
            <a:ext cx="7262041" cy="2500946"/>
          </a:xfrm>
          <a:prstGeom prst="rect">
            <a:avLst/>
          </a:prstGeom>
        </p:spPr>
      </p:pic>
    </p:spTree>
    <p:extLst>
      <p:ext uri="{BB962C8B-B14F-4D97-AF65-F5344CB8AC3E}">
        <p14:creationId xmlns:p14="http://schemas.microsoft.com/office/powerpoint/2010/main" val="657739958"/>
      </p:ext>
    </p:extLst>
  </p:cSld>
  <p:clrMapOvr>
    <a:masterClrMapping/>
  </p:clrMapOvr>
  <p:transition spd="med">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For smoother interpolations, </a:t>
                </a:r>
                <a:r>
                  <a:rPr lang="en-US" altLang="zh-TW" sz="2800" i="1" dirty="0">
                    <a:solidFill>
                      <a:schemeClr val="tx1"/>
                    </a:solidFill>
                    <a:latin typeface="Times New Roman" panose="02020603050405020304" pitchFamily="18" charset="0"/>
                    <a:cs typeface="Times New Roman" panose="02020603050405020304" pitchFamily="18" charset="0"/>
                  </a:rPr>
                  <a:t>n</a:t>
                </a:r>
                <a:r>
                  <a:rPr lang="en-US" altLang="zh-TW" sz="2800" dirty="0">
                    <a:solidFill>
                      <a:schemeClr val="tx1"/>
                    </a:solidFill>
                    <a:latin typeface="Times New Roman" panose="02020603050405020304" pitchFamily="18" charset="0"/>
                    <a:cs typeface="Times New Roman" panose="02020603050405020304" pitchFamily="18" charset="0"/>
                  </a:rPr>
                  <a:t>th-order hold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𝑛</m:t>
                    </m:r>
                    <m:r>
                      <a:rPr lang="en-US" altLang="zh-TW"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800" dirty="0">
                    <a:solidFill>
                      <a:schemeClr val="tx1"/>
                    </a:solidFill>
                    <a:latin typeface="Times New Roman" panose="02020603050405020304" pitchFamily="18" charset="0"/>
                    <a:cs typeface="Times New Roman" panose="02020603050405020304" pitchFamily="18" charset="0"/>
                  </a:rPr>
                  <a:t>) might be used, e.g., first-order hold:</a:t>
                </a:r>
                <a:r>
                  <a:rPr lang="zh-CN" altLang="zh-CN" dirty="0"/>
                  <a:t>对于更顺畅的插值，可能会使用第 n 顺序保持 （n ≥1）， 例如，一阶保持：</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009" r="-14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36</a:t>
            </a:fld>
            <a:endParaRPr lang="zh-CN" altLang="en-US" dirty="0"/>
          </a:p>
        </p:txBody>
      </p:sp>
      <p:pic>
        <p:nvPicPr>
          <p:cNvPr id="5" name="图片 4">
            <a:extLst>
              <a:ext uri="{FF2B5EF4-FFF2-40B4-BE49-F238E27FC236}">
                <a16:creationId xmlns:a16="http://schemas.microsoft.com/office/drawing/2014/main" id="{173B17C7-2CBC-433F-93B1-719C90BD752B}"/>
              </a:ext>
            </a:extLst>
          </p:cNvPr>
          <p:cNvPicPr>
            <a:picLocks noChangeAspect="1"/>
          </p:cNvPicPr>
          <p:nvPr/>
        </p:nvPicPr>
        <p:blipFill>
          <a:blip r:embed="rId4"/>
          <a:stretch>
            <a:fillRect/>
          </a:stretch>
        </p:blipFill>
        <p:spPr>
          <a:xfrm>
            <a:off x="2279576" y="1951476"/>
            <a:ext cx="7883515" cy="482873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F716A23-C0F7-4789-B447-9E64BF3D5804}"/>
                  </a:ext>
                </a:extLst>
              </p:cNvPr>
              <p:cNvSpPr txBox="1"/>
              <p:nvPr/>
            </p:nvSpPr>
            <p:spPr>
              <a:xfrm>
                <a:off x="1847528" y="3284984"/>
                <a:ext cx="3384376" cy="847604"/>
              </a:xfrm>
              <a:prstGeom prst="rect">
                <a:avLst/>
              </a:prstGeom>
              <a:solidFill>
                <a:schemeClr val="bg1"/>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TW" sz="1800" b="0" i="1" smtClean="0">
                          <a:solidFill>
                            <a:schemeClr val="tx1"/>
                          </a:solidFill>
                          <a:latin typeface="Cambria Math" panose="02040503050406030204" pitchFamily="18" charset="0"/>
                          <a:cs typeface="Times New Roman" panose="02020603050405020304" pitchFamily="18" charset="0"/>
                        </a:rPr>
                        <m:t>𝑝</m:t>
                      </m:r>
                      <m:d>
                        <m:dPr>
                          <m:ctrlPr>
                            <a:rPr lang="en-US" altLang="zh-TW" sz="1800" b="0" i="1" smtClean="0">
                              <a:solidFill>
                                <a:schemeClr val="tx1"/>
                              </a:solidFill>
                              <a:latin typeface="Cambria Math" panose="02040503050406030204" pitchFamily="18" charset="0"/>
                              <a:cs typeface="Times New Roman" panose="02020603050405020304" pitchFamily="18" charset="0"/>
                            </a:rPr>
                          </m:ctrlPr>
                        </m:dPr>
                        <m:e>
                          <m:r>
                            <a:rPr lang="en-US" altLang="zh-TW" sz="1800" b="0" i="1" smtClean="0">
                              <a:solidFill>
                                <a:schemeClr val="tx1"/>
                              </a:solidFill>
                              <a:latin typeface="Cambria Math" panose="02040503050406030204" pitchFamily="18" charset="0"/>
                              <a:cs typeface="Times New Roman" panose="02020603050405020304" pitchFamily="18" charset="0"/>
                            </a:rPr>
                            <m:t>𝑡</m:t>
                          </m:r>
                        </m:e>
                      </m:d>
                      <m:r>
                        <a:rPr lang="en-US" altLang="zh-TW" sz="1800" b="0" i="1" smtClean="0">
                          <a:solidFill>
                            <a:schemeClr val="tx1"/>
                          </a:solidFill>
                          <a:latin typeface="Cambria Math" panose="02040503050406030204" pitchFamily="18" charset="0"/>
                          <a:cs typeface="Times New Roman" panose="02020603050405020304" pitchFamily="18" charset="0"/>
                        </a:rPr>
                        <m:t>=</m:t>
                      </m:r>
                      <m:nary>
                        <m:naryPr>
                          <m:chr m:val="∑"/>
                          <m:ctrlPr>
                            <a:rPr lang="en-US" altLang="zh-TW" sz="1800"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TW" sz="1800" b="0" i="1" smtClean="0">
                              <a:solidFill>
                                <a:schemeClr val="tx1"/>
                              </a:solidFill>
                              <a:latin typeface="Cambria Math" panose="02040503050406030204" pitchFamily="18" charset="0"/>
                              <a:cs typeface="Times New Roman" panose="02020603050405020304" pitchFamily="18" charset="0"/>
                            </a:rPr>
                            <m:t>𝑛</m:t>
                          </m:r>
                          <m:r>
                            <a:rPr lang="en-US" altLang="zh-TW" sz="1800" b="0" i="1" smtClean="0">
                              <a:solidFill>
                                <a:schemeClr val="tx1"/>
                              </a:solidFill>
                              <a:latin typeface="Cambria Math" panose="02040503050406030204" pitchFamily="18" charset="0"/>
                              <a:cs typeface="Times New Roman" panose="02020603050405020304" pitchFamily="18" charset="0"/>
                            </a:rPr>
                            <m:t>=−∞</m:t>
                          </m:r>
                        </m:sub>
                        <m:sup>
                          <m:r>
                            <a:rPr lang="en-US" altLang="zh-TW"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p>
                        <m:e>
                          <m:r>
                            <a:rPr lang="zh-TW" altLang="en-US" sz="1800" b="0" i="1" smtClean="0">
                              <a:solidFill>
                                <a:schemeClr val="tx1"/>
                              </a:solidFill>
                              <a:latin typeface="Cambria Math" panose="02040503050406030204" pitchFamily="18" charset="0"/>
                              <a:cs typeface="Times New Roman" panose="02020603050405020304" pitchFamily="18" charset="0"/>
                            </a:rPr>
                            <m:t>𝛿</m:t>
                          </m:r>
                        </m:e>
                      </m:nary>
                      <m:r>
                        <a:rPr lang="en-US" altLang="zh-TW" sz="1800" b="0" i="1" smtClean="0">
                          <a:solidFill>
                            <a:schemeClr val="tx1"/>
                          </a:solidFill>
                          <a:latin typeface="Cambria Math" panose="02040503050406030204" pitchFamily="18" charset="0"/>
                          <a:cs typeface="Times New Roman" panose="02020603050405020304" pitchFamily="18" charset="0"/>
                        </a:rPr>
                        <m:t>(</m:t>
                      </m:r>
                      <m:r>
                        <a:rPr lang="en-US" altLang="zh-TW" sz="1800" b="0" i="1" smtClean="0">
                          <a:solidFill>
                            <a:schemeClr val="tx1"/>
                          </a:solidFill>
                          <a:latin typeface="Cambria Math" panose="02040503050406030204" pitchFamily="18" charset="0"/>
                          <a:cs typeface="Times New Roman" panose="02020603050405020304" pitchFamily="18" charset="0"/>
                        </a:rPr>
                        <m:t>𝑡</m:t>
                      </m:r>
                      <m:r>
                        <a:rPr lang="en-US" altLang="zh-TW" sz="1800" b="0" i="1" smtClean="0">
                          <a:solidFill>
                            <a:schemeClr val="tx1"/>
                          </a:solidFill>
                          <a:latin typeface="Cambria Math" panose="02040503050406030204" pitchFamily="18" charset="0"/>
                          <a:cs typeface="Times New Roman" panose="02020603050405020304" pitchFamily="18" charset="0"/>
                        </a:rPr>
                        <m:t>−</m:t>
                      </m:r>
                      <m:r>
                        <a:rPr lang="en-US" altLang="zh-TW" sz="1800" b="0" i="1" smtClean="0">
                          <a:solidFill>
                            <a:schemeClr val="tx1"/>
                          </a:solidFill>
                          <a:latin typeface="Cambria Math" panose="02040503050406030204" pitchFamily="18" charset="0"/>
                          <a:cs typeface="Times New Roman" panose="02020603050405020304" pitchFamily="18" charset="0"/>
                        </a:rPr>
                        <m:t>𝑛</m:t>
                      </m:r>
                      <m:sSub>
                        <m:sSubPr>
                          <m:ctrlPr>
                            <a:rPr lang="en-US" altLang="zh-TW" sz="1800" b="0" i="1" smtClean="0">
                              <a:solidFill>
                                <a:schemeClr val="tx1"/>
                              </a:solidFill>
                              <a:latin typeface="Cambria Math" panose="02040503050406030204" pitchFamily="18" charset="0"/>
                              <a:cs typeface="Times New Roman" panose="02020603050405020304" pitchFamily="18" charset="0"/>
                            </a:rPr>
                          </m:ctrlPr>
                        </m:sSubPr>
                        <m:e>
                          <m:r>
                            <a:rPr lang="en-US" altLang="zh-TW" sz="1800" b="0" i="1" smtClean="0">
                              <a:solidFill>
                                <a:schemeClr val="tx1"/>
                              </a:solidFill>
                              <a:latin typeface="Cambria Math" panose="02040503050406030204" pitchFamily="18" charset="0"/>
                              <a:cs typeface="Times New Roman" panose="02020603050405020304" pitchFamily="18" charset="0"/>
                            </a:rPr>
                            <m:t>𝑇</m:t>
                          </m:r>
                        </m:e>
                        <m:sub>
                          <m:r>
                            <a:rPr lang="en-US" altLang="zh-TW" sz="1800" b="0" i="1" smtClean="0">
                              <a:solidFill>
                                <a:schemeClr val="tx1"/>
                              </a:solidFill>
                              <a:latin typeface="Cambria Math" panose="02040503050406030204" pitchFamily="18" charset="0"/>
                              <a:cs typeface="Times New Roman" panose="02020603050405020304" pitchFamily="18" charset="0"/>
                            </a:rPr>
                            <m:t>𝑠</m:t>
                          </m:r>
                        </m:sub>
                      </m:sSub>
                      <m:r>
                        <a:rPr lang="en-US" altLang="zh-TW" sz="1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F716A23-C0F7-4789-B447-9E64BF3D5804}"/>
                  </a:ext>
                </a:extLst>
              </p:cNvPr>
              <p:cNvSpPr txBox="1">
                <a:spLocks noRot="1" noChangeAspect="1" noMove="1" noResize="1" noEditPoints="1" noAdjustHandles="1" noChangeArrowheads="1" noChangeShapeType="1" noTextEdit="1"/>
              </p:cNvSpPr>
              <p:nvPr/>
            </p:nvSpPr>
            <p:spPr>
              <a:xfrm>
                <a:off x="1847528" y="3284984"/>
                <a:ext cx="3384376" cy="8476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8F5504F-809E-4858-B872-3AB9DEB48914}"/>
                  </a:ext>
                </a:extLst>
              </p:cNvPr>
              <p:cNvSpPr txBox="1"/>
              <p:nvPr/>
            </p:nvSpPr>
            <p:spPr>
              <a:xfrm>
                <a:off x="3143672" y="2141134"/>
                <a:ext cx="648072" cy="423770"/>
              </a:xfrm>
              <a:prstGeom prst="rect">
                <a:avLst/>
              </a:prstGeom>
              <a:solidFill>
                <a:schemeClr val="bg1"/>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tx1"/>
                              </a:solidFill>
                              <a:latin typeface="Cambria Math" panose="02040503050406030204" pitchFamily="18" charset="0"/>
                              <a:cs typeface="Times New Roman" panose="02020603050405020304" pitchFamily="18" charset="0"/>
                            </a:rPr>
                          </m:ctrlPr>
                        </m:sSubPr>
                        <m:e>
                          <m:r>
                            <a:rPr lang="en-US" altLang="zh-TW" sz="2000" b="0" i="1" smtClean="0">
                              <a:solidFill>
                                <a:schemeClr val="tx1"/>
                              </a:solidFill>
                              <a:latin typeface="Cambria Math" panose="02040503050406030204" pitchFamily="18" charset="0"/>
                              <a:cs typeface="Times New Roman" panose="02020603050405020304" pitchFamily="18" charset="0"/>
                            </a:rPr>
                            <m:t>𝑥</m:t>
                          </m:r>
                        </m:e>
                        <m:sub>
                          <m:r>
                            <a:rPr lang="en-US" altLang="zh-TW" sz="2000" b="0" i="1" smtClean="0">
                              <a:solidFill>
                                <a:schemeClr val="tx1"/>
                              </a:solidFill>
                              <a:latin typeface="Cambria Math" panose="02040503050406030204" pitchFamily="18" charset="0"/>
                              <a:cs typeface="Times New Roman" panose="02020603050405020304" pitchFamily="18" charset="0"/>
                            </a:rPr>
                            <m:t>𝑝</m:t>
                          </m:r>
                        </m:sub>
                      </m:sSub>
                      <m:r>
                        <a:rPr lang="en-US" altLang="zh-TW" sz="2000" b="0" i="1" smtClean="0">
                          <a:solidFill>
                            <a:schemeClr val="tx1"/>
                          </a:solidFill>
                          <a:latin typeface="Cambria Math" panose="02040503050406030204" pitchFamily="18" charset="0"/>
                          <a:cs typeface="Times New Roman" panose="02020603050405020304" pitchFamily="18" charset="0"/>
                        </a:rPr>
                        <m:t>(</m:t>
                      </m:r>
                      <m:r>
                        <a:rPr lang="en-US" altLang="zh-TW" sz="2000" b="0" i="1" smtClean="0">
                          <a:solidFill>
                            <a:schemeClr val="tx1"/>
                          </a:solidFill>
                          <a:latin typeface="Cambria Math" panose="02040503050406030204" pitchFamily="18" charset="0"/>
                          <a:cs typeface="Times New Roman" panose="02020603050405020304" pitchFamily="18" charset="0"/>
                        </a:rPr>
                        <m:t>𝑡</m:t>
                      </m:r>
                      <m:r>
                        <a:rPr lang="en-US" altLang="zh-TW" sz="20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58F5504F-809E-4858-B872-3AB9DEB48914}"/>
                  </a:ext>
                </a:extLst>
              </p:cNvPr>
              <p:cNvSpPr txBox="1">
                <a:spLocks noRot="1" noChangeAspect="1" noMove="1" noResize="1" noEditPoints="1" noAdjustHandles="1" noChangeArrowheads="1" noChangeShapeType="1" noTextEdit="1"/>
              </p:cNvSpPr>
              <p:nvPr/>
            </p:nvSpPr>
            <p:spPr>
              <a:xfrm>
                <a:off x="3143672" y="2141134"/>
                <a:ext cx="648072" cy="423770"/>
              </a:xfrm>
              <a:prstGeom prst="rect">
                <a:avLst/>
              </a:prstGeom>
              <a:blipFill>
                <a:blip r:embed="rId6"/>
                <a:stretch>
                  <a:fillRect r="-2264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235C042-D429-4FAC-A109-BF07CE437BC6}"/>
                  </a:ext>
                </a:extLst>
              </p:cNvPr>
              <p:cNvSpPr txBox="1"/>
              <p:nvPr/>
            </p:nvSpPr>
            <p:spPr>
              <a:xfrm>
                <a:off x="5771963" y="3446324"/>
                <a:ext cx="648072" cy="423770"/>
              </a:xfrm>
              <a:prstGeom prst="rect">
                <a:avLst/>
              </a:prstGeom>
              <a:solidFill>
                <a:schemeClr val="bg1"/>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FF0000"/>
                              </a:solidFill>
                              <a:latin typeface="Cambria Math" panose="02040503050406030204" pitchFamily="18" charset="0"/>
                              <a:cs typeface="Times New Roman" panose="02020603050405020304" pitchFamily="18" charset="0"/>
                            </a:rPr>
                          </m:ctrlPr>
                        </m:sSubPr>
                        <m:e>
                          <m:r>
                            <a:rPr lang="en-US" altLang="zh-TW" sz="2000" b="0" i="1" smtClean="0">
                              <a:solidFill>
                                <a:srgbClr val="FF0000"/>
                              </a:solidFill>
                              <a:latin typeface="Cambria Math" panose="02040503050406030204" pitchFamily="18" charset="0"/>
                              <a:cs typeface="Times New Roman" panose="02020603050405020304" pitchFamily="18" charset="0"/>
                            </a:rPr>
                            <m:t>𝑥</m:t>
                          </m:r>
                        </m:e>
                        <m:sub>
                          <m:r>
                            <a:rPr lang="en-US" altLang="zh-TW" sz="2000" b="0" i="1" smtClean="0">
                              <a:solidFill>
                                <a:srgbClr val="FF0000"/>
                              </a:solidFill>
                              <a:latin typeface="Cambria Math" panose="02040503050406030204" pitchFamily="18" charset="0"/>
                              <a:cs typeface="Times New Roman" panose="02020603050405020304" pitchFamily="18" charset="0"/>
                            </a:rPr>
                            <m:t>𝑝</m:t>
                          </m:r>
                        </m:sub>
                      </m:sSub>
                      <m:r>
                        <a:rPr lang="en-US" altLang="zh-TW" sz="2000" b="0" i="1" smtClean="0">
                          <a:solidFill>
                            <a:srgbClr val="FF0000"/>
                          </a:solidFill>
                          <a:latin typeface="Cambria Math" panose="02040503050406030204" pitchFamily="18" charset="0"/>
                          <a:cs typeface="Times New Roman" panose="02020603050405020304" pitchFamily="18" charset="0"/>
                        </a:rPr>
                        <m:t>(</m:t>
                      </m:r>
                      <m:r>
                        <a:rPr lang="en-US" altLang="zh-TW" sz="2000" b="0" i="1" smtClean="0">
                          <a:solidFill>
                            <a:srgbClr val="FF0000"/>
                          </a:solidFill>
                          <a:latin typeface="Cambria Math" panose="02040503050406030204" pitchFamily="18" charset="0"/>
                          <a:cs typeface="Times New Roman" panose="02020603050405020304" pitchFamily="18" charset="0"/>
                        </a:rPr>
                        <m:t>𝑡</m:t>
                      </m:r>
                      <m:r>
                        <a:rPr lang="en-US" altLang="zh-TW" sz="2000" b="0" i="1" smtClean="0">
                          <a:solidFill>
                            <a:srgbClr val="FF0000"/>
                          </a:solidFill>
                          <a:latin typeface="Cambria Math" panose="02040503050406030204" pitchFamily="18" charset="0"/>
                          <a:cs typeface="Times New Roman" panose="02020603050405020304" pitchFamily="18" charset="0"/>
                        </a:rPr>
                        <m:t>)</m:t>
                      </m:r>
                    </m:oMath>
                  </m:oMathPara>
                </a14:m>
                <a:endParaRPr lang="en-US" altLang="zh-TW"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235C042-D429-4FAC-A109-BF07CE437BC6}"/>
                  </a:ext>
                </a:extLst>
              </p:cNvPr>
              <p:cNvSpPr txBox="1">
                <a:spLocks noRot="1" noChangeAspect="1" noMove="1" noResize="1" noEditPoints="1" noAdjustHandles="1" noChangeArrowheads="1" noChangeShapeType="1" noTextEdit="1"/>
              </p:cNvSpPr>
              <p:nvPr/>
            </p:nvSpPr>
            <p:spPr>
              <a:xfrm>
                <a:off x="5771963" y="3446324"/>
                <a:ext cx="648072" cy="423770"/>
              </a:xfrm>
              <a:prstGeom prst="rect">
                <a:avLst/>
              </a:prstGeom>
              <a:blipFill>
                <a:blip r:embed="rId7"/>
                <a:stretch>
                  <a:fillRect r="-2264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6703199-6E5B-48C3-9C60-0EEB764FB012}"/>
                  </a:ext>
                </a:extLst>
              </p:cNvPr>
              <p:cNvSpPr txBox="1"/>
              <p:nvPr/>
            </p:nvSpPr>
            <p:spPr>
              <a:xfrm>
                <a:off x="2099556" y="4785916"/>
                <a:ext cx="2880320" cy="1200329"/>
              </a:xfrm>
              <a:prstGeom prst="rect">
                <a:avLst/>
              </a:prstGeom>
              <a:solidFill>
                <a:schemeClr val="bg1"/>
              </a:solidFill>
            </p:spPr>
            <p:txBody>
              <a:bodyPr wrap="square">
                <a:spAutoFit/>
              </a:bodyPr>
              <a:lstStyle/>
              <a:p>
                <a:pPr marL="0" indent="0">
                  <a:buNone/>
                </a:pPr>
                <a:r>
                  <a:rPr lang="en-US" altLang="zh-TW" sz="2400" dirty="0">
                    <a:latin typeface="Times New Roman" panose="02020603050405020304" pitchFamily="18" charset="0"/>
                    <a:cs typeface="Times New Roman" panose="02020603050405020304" pitchFamily="18" charset="0"/>
                  </a:rPr>
                  <a:t>Interpolation function, </a:t>
                </a:r>
                <a14:m>
                  <m:oMath xmlns:m="http://schemas.openxmlformats.org/officeDocument/2006/math">
                    <m:sSub>
                      <m:sSubPr>
                        <m:ctrlPr>
                          <a:rPr lang="en-US" altLang="zh-TW" sz="2400" i="1" smtClean="0">
                            <a:solidFill>
                              <a:schemeClr val="tx1"/>
                            </a:solidFill>
                            <a:latin typeface="Cambria Math" panose="02040503050406030204" pitchFamily="18" charset="0"/>
                            <a:cs typeface="Times New Roman" panose="02020603050405020304" pitchFamily="18" charset="0"/>
                          </a:rPr>
                        </m:ctrlPr>
                      </m:sSubPr>
                      <m:e>
                        <m:r>
                          <a:rPr lang="en-US" altLang="zh-TW" sz="2400" b="0" i="1" smtClean="0">
                            <a:solidFill>
                              <a:schemeClr val="tx1"/>
                            </a:solidFill>
                            <a:latin typeface="Cambria Math" panose="02040503050406030204" pitchFamily="18" charset="0"/>
                            <a:cs typeface="Times New Roman" panose="02020603050405020304" pitchFamily="18" charset="0"/>
                          </a:rPr>
                          <m:t>h</m:t>
                        </m:r>
                      </m:e>
                      <m:sub>
                        <m:r>
                          <a:rPr lang="en-US" altLang="zh-TW" sz="2400" b="0" i="1" smtClean="0">
                            <a:solidFill>
                              <a:schemeClr val="tx1"/>
                            </a:solidFill>
                            <a:latin typeface="Cambria Math" panose="02040503050406030204" pitchFamily="18" charset="0"/>
                            <a:cs typeface="Times New Roman" panose="02020603050405020304" pitchFamily="18" charset="0"/>
                          </a:rPr>
                          <m:t>1</m:t>
                        </m:r>
                      </m:sub>
                    </m:sSub>
                    <m:r>
                      <a:rPr lang="en-US" altLang="zh-TW" sz="2400" b="0" i="1" smtClean="0">
                        <a:solidFill>
                          <a:schemeClr val="tx1"/>
                        </a:solidFill>
                        <a:latin typeface="Cambria Math" panose="02040503050406030204" pitchFamily="18" charset="0"/>
                        <a:cs typeface="Times New Roman" panose="02020603050405020304" pitchFamily="18" charset="0"/>
                      </a:rPr>
                      <m:t>(</m:t>
                    </m:r>
                    <m:r>
                      <a:rPr lang="en-US" altLang="zh-TW" sz="2400" b="0" i="1" smtClean="0">
                        <a:solidFill>
                          <a:schemeClr val="tx1"/>
                        </a:solidFill>
                        <a:latin typeface="Cambria Math" panose="02040503050406030204" pitchFamily="18" charset="0"/>
                        <a:cs typeface="Times New Roman" panose="02020603050405020304" pitchFamily="18" charset="0"/>
                      </a:rPr>
                      <m:t>𝑡</m:t>
                    </m:r>
                    <m:r>
                      <a:rPr lang="en-US" altLang="zh-TW" sz="2400" b="0" i="1" smtClean="0">
                        <a:solidFill>
                          <a:schemeClr val="tx1"/>
                        </a:solidFill>
                        <a:latin typeface="Cambria Math" panose="02040503050406030204" pitchFamily="18" charset="0"/>
                        <a:cs typeface="Times New Roman" panose="02020603050405020304" pitchFamily="18" charset="0"/>
                      </a:rPr>
                      <m:t>)</m:t>
                    </m:r>
                  </m:oMath>
                </a14:m>
                <a:r>
                  <a:rPr lang="en-US" altLang="zh-TW" sz="2400" dirty="0">
                    <a:solidFill>
                      <a:schemeClr val="tx1"/>
                    </a:solidFill>
                    <a:latin typeface="Times New Roman" panose="02020603050405020304" pitchFamily="18" charset="0"/>
                    <a:cs typeface="Times New Roman" panose="02020603050405020304" pitchFamily="18" charset="0"/>
                  </a:rPr>
                  <a:t>, is a triangular function.</a:t>
                </a:r>
              </a:p>
            </p:txBody>
          </p:sp>
        </mc:Choice>
        <mc:Fallback xmlns="">
          <p:sp>
            <p:nvSpPr>
              <p:cNvPr id="15" name="文本框 14">
                <a:extLst>
                  <a:ext uri="{FF2B5EF4-FFF2-40B4-BE49-F238E27FC236}">
                    <a16:creationId xmlns:a16="http://schemas.microsoft.com/office/drawing/2014/main" id="{F6703199-6E5B-48C3-9C60-0EEB764FB012}"/>
                  </a:ext>
                </a:extLst>
              </p:cNvPr>
              <p:cNvSpPr txBox="1">
                <a:spLocks noRot="1" noChangeAspect="1" noMove="1" noResize="1" noEditPoints="1" noAdjustHandles="1" noChangeArrowheads="1" noChangeShapeType="1" noTextEdit="1"/>
              </p:cNvSpPr>
              <p:nvPr/>
            </p:nvSpPr>
            <p:spPr>
              <a:xfrm>
                <a:off x="2099556" y="4785916"/>
                <a:ext cx="2880320" cy="1200329"/>
              </a:xfrm>
              <a:prstGeom prst="rect">
                <a:avLst/>
              </a:prstGeom>
              <a:blipFill>
                <a:blip r:embed="rId8"/>
                <a:stretch>
                  <a:fillRect l="-3171" t="-4061" r="-7400"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070618"/>
      </p:ext>
    </p:extLst>
  </p:cSld>
  <p:clrMapOvr>
    <a:masterClrMapping/>
  </p:clrMapOvr>
  <p:transition spd="med">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Transfer function of first-order hold,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h</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dirty="0">
                    <a:solidFill>
                      <a:schemeClr val="tx1"/>
                    </a:solidFill>
                    <a:latin typeface="Times New Roman" panose="02020603050405020304" pitchFamily="18" charset="0"/>
                    <a:cs typeface="Times New Roman" panose="02020603050405020304" pitchFamily="18" charset="0"/>
                  </a:rPr>
                  <a:t>, is a rough approximation of an ideal low-pass filter:</a:t>
                </a:r>
                <a:r>
                  <a:rPr lang="zh-CN" altLang="zh-CN" dirty="0"/>
                  <a:t>一阶保持的传输功能，</a:t>
                </a:r>
                <a:r>
                  <a:rPr lang="en-US" altLang="zh-TW" dirty="0">
                    <a:solidFill>
                      <a:schemeClr val="tx1"/>
                    </a:solidFill>
                    <a:cs typeface="Times New Roman" panose="02020603050405020304" pitchFamily="18" charset="0"/>
                  </a:rPr>
                  <a:t> </a:t>
                </a:r>
                <a14:m>
                  <m:oMath xmlns:m="http://schemas.openxmlformats.org/officeDocument/2006/math">
                    <m:sSub>
                      <m:sSubPr>
                        <m:ctrlPr>
                          <a:rPr lang="en-US" altLang="zh-TW" i="1">
                            <a:solidFill>
                              <a:schemeClr val="tx1"/>
                            </a:solidFill>
                            <a:latin typeface="Cambria Math" panose="02040503050406030204" pitchFamily="18" charset="0"/>
                            <a:cs typeface="Times New Roman" panose="02020603050405020304" pitchFamily="18" charset="0"/>
                          </a:rPr>
                        </m:ctrlPr>
                      </m:sSubPr>
                      <m:e>
                        <m:r>
                          <a:rPr lang="en-US" altLang="zh-TW" i="1">
                            <a:solidFill>
                              <a:schemeClr val="tx1"/>
                            </a:solidFill>
                            <a:latin typeface="Cambria Math" panose="02040503050406030204" pitchFamily="18" charset="0"/>
                            <a:cs typeface="Times New Roman" panose="02020603050405020304" pitchFamily="18" charset="0"/>
                          </a:rPr>
                          <m:t>h</m:t>
                        </m:r>
                      </m:e>
                      <m:sub>
                        <m:r>
                          <a:rPr lang="en-US" altLang="zh-TW" i="1">
                            <a:solidFill>
                              <a:schemeClr val="tx1"/>
                            </a:solidFill>
                            <a:latin typeface="Cambria Math" panose="02040503050406030204" pitchFamily="18" charset="0"/>
                            <a:cs typeface="Times New Roman" panose="02020603050405020304" pitchFamily="18" charset="0"/>
                          </a:rPr>
                          <m:t>0</m:t>
                        </m:r>
                      </m:sub>
                    </m:sSub>
                    <m:r>
                      <a:rPr lang="en-US" altLang="zh-TW" i="1">
                        <a:solidFill>
                          <a:schemeClr val="tx1"/>
                        </a:solidFill>
                        <a:latin typeface="Cambria Math" panose="02040503050406030204" pitchFamily="18" charset="0"/>
                        <a:cs typeface="Times New Roman" panose="02020603050405020304" pitchFamily="18" charset="0"/>
                      </a:rPr>
                      <m:t>(</m:t>
                    </m:r>
                    <m:r>
                      <a:rPr lang="en-US" altLang="zh-TW" i="1">
                        <a:solidFill>
                          <a:schemeClr val="tx1"/>
                        </a:solidFill>
                        <a:latin typeface="Cambria Math" panose="02040503050406030204" pitchFamily="18" charset="0"/>
                        <a:cs typeface="Times New Roman" panose="02020603050405020304" pitchFamily="18" charset="0"/>
                      </a:rPr>
                      <m:t>𝑡</m:t>
                    </m:r>
                    <m:r>
                      <a:rPr lang="en-US" altLang="zh-TW" i="1">
                        <a:solidFill>
                          <a:schemeClr val="tx1"/>
                        </a:solidFill>
                        <a:latin typeface="Cambria Math" panose="02040503050406030204" pitchFamily="18" charset="0"/>
                        <a:cs typeface="Times New Roman" panose="02020603050405020304" pitchFamily="18" charset="0"/>
                      </a:rPr>
                      <m:t>)</m:t>
                    </m:r>
                  </m:oMath>
                </a14:m>
                <a:r>
                  <a:rPr lang="en-US" altLang="zh-TW" dirty="0">
                    <a:solidFill>
                      <a:schemeClr val="tx1"/>
                    </a:solidFill>
                    <a:latin typeface="Times New Roman" panose="02020603050405020304" pitchFamily="18" charset="0"/>
                    <a:cs typeface="Times New Roman" panose="02020603050405020304" pitchFamily="18" charset="0"/>
                  </a:rPr>
                  <a:t>,</a:t>
                </a:r>
                <a:r>
                  <a:rPr lang="zh-CN" altLang="zh-CN" dirty="0"/>
                  <a:t>是理想低通滤波器的粗略近似：</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𝐻</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anose="02020603050405020304" pitchFamily="18" charset="0"/>
                            </a:rPr>
                            <m:t>𝑇</m:t>
                          </m:r>
                        </m:den>
                      </m:f>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d>
                            <m:dPr>
                              <m:begChr m:val="["/>
                              <m:endChr m:val="]"/>
                              <m:ctrlPr>
                                <a:rPr lang="en-US" altLang="zh-TW" sz="2800" b="0" i="1" smtClean="0">
                                  <a:solidFill>
                                    <a:schemeClr val="tx1"/>
                                  </a:solidFill>
                                  <a:latin typeface="Cambria Math" panose="02040503050406030204" pitchFamily="18" charset="0"/>
                                  <a:cs typeface="Times New Roman" panose="02020603050405020304" pitchFamily="18" charset="0"/>
                                </a:rPr>
                              </m:ctrlPr>
                            </m:dPr>
                            <m:e>
                              <m:f>
                                <m:fPr>
                                  <m:ctrlPr>
                                    <a:rPr lang="en-US" altLang="zh-TW" sz="2800" i="1">
                                      <a:solidFill>
                                        <a:schemeClr val="tx1"/>
                                      </a:solidFill>
                                      <a:latin typeface="Cambria Math" panose="02040503050406030204" pitchFamily="18" charset="0"/>
                                      <a:cs typeface="Times New Roman" panose="02020603050405020304" pitchFamily="18" charset="0"/>
                                    </a:rPr>
                                  </m:ctrlPr>
                                </m:fPr>
                                <m:num>
                                  <m:r>
                                    <m:rPr>
                                      <m:sty m:val="p"/>
                                    </m:rPr>
                                    <a:rPr lang="en-US" altLang="zh-TW" sz="2800">
                                      <a:solidFill>
                                        <a:schemeClr val="tx1"/>
                                      </a:solidFill>
                                      <a:latin typeface="Cambria Math" panose="02040503050406030204" pitchFamily="18" charset="0"/>
                                      <a:cs typeface="Times New Roman" panose="02020603050405020304" pitchFamily="18" charset="0"/>
                                    </a:rPr>
                                    <m:t>sin</m:t>
                                  </m:r>
                                  <m:r>
                                    <a:rPr lang="en-US" altLang="zh-TW" sz="2800" i="1">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𝑇</m:t>
                                  </m:r>
                                  <m:r>
                                    <a:rPr lang="en-US" altLang="zh-TW" sz="2800" i="1">
                                      <a:solidFill>
                                        <a:schemeClr val="tx1"/>
                                      </a:solidFill>
                                      <a:latin typeface="Cambria Math" panose="02040503050406030204" pitchFamily="18" charset="0"/>
                                      <a:cs typeface="Times New Roman" panose="02020603050405020304" pitchFamily="18" charset="0"/>
                                    </a:rPr>
                                    <m:t>/2)</m:t>
                                  </m:r>
                                </m:num>
                                <m:den>
                                  <m:r>
                                    <a:rPr lang="zh-TW" altLang="en-US" sz="2800" i="1">
                                      <a:solidFill>
                                        <a:schemeClr val="tx1"/>
                                      </a:solidFill>
                                      <a:latin typeface="Cambria Math" panose="02040503050406030204" pitchFamily="18" charset="0"/>
                                      <a:cs typeface="Times New Roman" panose="02020603050405020304" pitchFamily="18" charset="0"/>
                                    </a:rPr>
                                    <m:t>𝜔</m:t>
                                  </m:r>
                                  <m:r>
                                    <a:rPr lang="en-US" altLang="zh-TW" sz="2800" i="1">
                                      <a:solidFill>
                                        <a:schemeClr val="tx1"/>
                                      </a:solidFill>
                                      <a:latin typeface="Cambria Math" panose="02040503050406030204" pitchFamily="18" charset="0"/>
                                      <a:cs typeface="Times New Roman" panose="02020603050405020304" pitchFamily="18" charset="0"/>
                                    </a:rPr>
                                    <m:t>/2</m:t>
                                  </m:r>
                                </m:den>
                              </m:f>
                            </m:e>
                          </m:d>
                        </m:e>
                        <m:sup>
                          <m:r>
                            <a:rPr lang="en-US" altLang="zh-TW" sz="28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37</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9947327" y="37152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5" name="图片 4">
            <a:extLst>
              <a:ext uri="{FF2B5EF4-FFF2-40B4-BE49-F238E27FC236}">
                <a16:creationId xmlns:a16="http://schemas.microsoft.com/office/drawing/2014/main" id="{B0BDED41-7578-43AD-BFC1-248DB76916AB}"/>
              </a:ext>
            </a:extLst>
          </p:cNvPr>
          <p:cNvPicPr>
            <a:picLocks noChangeAspect="1"/>
          </p:cNvPicPr>
          <p:nvPr/>
        </p:nvPicPr>
        <p:blipFill>
          <a:blip r:embed="rId4"/>
          <a:stretch>
            <a:fillRect/>
          </a:stretch>
        </p:blipFill>
        <p:spPr>
          <a:xfrm>
            <a:off x="2639616" y="3453102"/>
            <a:ext cx="7381875" cy="3390900"/>
          </a:xfrm>
          <a:prstGeom prst="rect">
            <a:avLst/>
          </a:prstGeom>
        </p:spPr>
      </p:pic>
    </p:spTree>
    <p:extLst>
      <p:ext uri="{BB962C8B-B14F-4D97-AF65-F5344CB8AC3E}">
        <p14:creationId xmlns:p14="http://schemas.microsoft.com/office/powerpoint/2010/main" val="3619267157"/>
      </p:ext>
    </p:extLst>
  </p:cSld>
  <p:clrMapOvr>
    <a:masterClrMapping/>
  </p:clrMapOvr>
  <p:transition spd="med">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Interpolation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38</a:t>
            </a:fld>
            <a:endParaRPr lang="zh-CN" altLang="en-US" dirty="0"/>
          </a:p>
        </p:txBody>
      </p:sp>
      <p:sp>
        <p:nvSpPr>
          <p:cNvPr id="8" name="矩形 7">
            <a:extLst>
              <a:ext uri="{FF2B5EF4-FFF2-40B4-BE49-F238E27FC236}">
                <a16:creationId xmlns:a16="http://schemas.microsoft.com/office/drawing/2014/main" id="{4F89B6FA-2A51-4B58-A5FD-2FBFF247451D}"/>
              </a:ext>
            </a:extLst>
          </p:cNvPr>
          <p:cNvSpPr/>
          <p:nvPr/>
        </p:nvSpPr>
        <p:spPr bwMode="auto">
          <a:xfrm>
            <a:off x="10416480" y="1124744"/>
            <a:ext cx="1337656" cy="49832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0" name="文本框 9">
            <a:extLst>
              <a:ext uri="{FF2B5EF4-FFF2-40B4-BE49-F238E27FC236}">
                <a16:creationId xmlns:a16="http://schemas.microsoft.com/office/drawing/2014/main" id="{C1C727D4-8C79-4DC6-9BAA-D6393BC9804A}"/>
              </a:ext>
            </a:extLst>
          </p:cNvPr>
          <p:cNvSpPr txBox="1"/>
          <p:nvPr/>
        </p:nvSpPr>
        <p:spPr>
          <a:xfrm>
            <a:off x="1234938" y="1157843"/>
            <a:ext cx="2527487"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Zero-order hold sampled pictures:</a:t>
            </a:r>
            <a:endParaRPr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01F11CF-2676-42E3-B40B-93B176B90F12}"/>
              </a:ext>
            </a:extLst>
          </p:cNvPr>
          <p:cNvPicPr>
            <a:picLocks noChangeAspect="1"/>
          </p:cNvPicPr>
          <p:nvPr/>
        </p:nvPicPr>
        <p:blipFill>
          <a:blip r:embed="rId3"/>
          <a:stretch>
            <a:fillRect/>
          </a:stretch>
        </p:blipFill>
        <p:spPr>
          <a:xfrm>
            <a:off x="3762425" y="1050848"/>
            <a:ext cx="7544073" cy="5288023"/>
          </a:xfrm>
          <a:prstGeom prst="rect">
            <a:avLst/>
          </a:prstGeom>
        </p:spPr>
      </p:pic>
      <p:sp>
        <p:nvSpPr>
          <p:cNvPr id="12" name="文本框 11">
            <a:extLst>
              <a:ext uri="{FF2B5EF4-FFF2-40B4-BE49-F238E27FC236}">
                <a16:creationId xmlns:a16="http://schemas.microsoft.com/office/drawing/2014/main" id="{7D808182-4C20-4588-9205-6302893FBDD2}"/>
              </a:ext>
            </a:extLst>
          </p:cNvPr>
          <p:cNvSpPr txBox="1"/>
          <p:nvPr/>
        </p:nvSpPr>
        <p:spPr>
          <a:xfrm>
            <a:off x="1055440" y="3789040"/>
            <a:ext cx="2815519"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First-order hold sampled pictures:</a:t>
            </a:r>
          </a:p>
          <a:p>
            <a:r>
              <a:rPr lang="zh-CN" altLang="en-US" sz="2400" b="0" i="0" dirty="0">
                <a:solidFill>
                  <a:srgbClr val="333333"/>
                </a:solidFill>
                <a:effectLst/>
                <a:latin typeface="Arial" panose="020B0604020202020204" pitchFamily="34" charset="0"/>
              </a:rPr>
              <a:t>一阶保持采样图像</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955508"/>
      </p:ext>
    </p:extLst>
  </p:cSld>
  <p:clrMapOvr>
    <a:masterClrMapping/>
  </p:clrMapOvr>
  <p:transition spd="med">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39</a:t>
            </a:fld>
            <a:endParaRPr lang="zh-CN" altLang="en-US" dirty="0"/>
          </a:p>
        </p:txBody>
      </p:sp>
    </p:spTree>
    <p:extLst>
      <p:ext uri="{BB962C8B-B14F-4D97-AF65-F5344CB8AC3E}">
        <p14:creationId xmlns:p14="http://schemas.microsoft.com/office/powerpoint/2010/main" val="2869696391"/>
      </p:ext>
    </p:extLst>
  </p:cSld>
  <p:clrMapOvr>
    <a:masterClrMapping/>
  </p:clrMapOvr>
  <p:transition spd="med">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Introduction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386612" y="1112431"/>
            <a:ext cx="11418776" cy="2172554"/>
          </a:xfrm>
        </p:spPr>
        <p:txBody>
          <a:bodyPr/>
          <a:lstStyle/>
          <a:p>
            <a:pPr>
              <a:buFont typeface="Arial" panose="020B0604020202020204" pitchFamily="34" charset="0"/>
              <a:buChar char="•"/>
            </a:pPr>
            <a:r>
              <a:rPr lang="en-US" altLang="zh-TW" sz="2800" i="1" dirty="0">
                <a:solidFill>
                  <a:schemeClr val="tx1"/>
                </a:solidFill>
                <a:latin typeface="Times New Roman" panose="02020603050405020304" pitchFamily="18" charset="0"/>
                <a:cs typeface="Times New Roman" panose="02020603050405020304"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Continuous-time signal is often represented by discrete-time signal:</a:t>
            </a:r>
          </a:p>
          <a:p>
            <a:pPr>
              <a:buFont typeface="Arial" panose="020B0604020202020204" pitchFamily="34" charset="0"/>
              <a:buChar char="•"/>
            </a:pPr>
            <a:r>
              <a:rPr lang="zh-CN" altLang="zh-CN" sz="2000" dirty="0">
                <a:effectLst/>
                <a:ea typeface="Segoe UI Web (West European)"/>
              </a:rPr>
              <a:t>连续时间信号通常由离散时间信号表示：</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Image transmission in fax machine;</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Signals in TV display: 60Hz or beyond refresh rates;</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Film: 12 or beyond frames per second.</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0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a:t>
            </a:fld>
            <a:endParaRPr lang="zh-CN" altLang="en-US" dirty="0"/>
          </a:p>
        </p:txBody>
      </p:sp>
      <p:pic>
        <p:nvPicPr>
          <p:cNvPr id="6" name="图片 5">
            <a:extLst>
              <a:ext uri="{FF2B5EF4-FFF2-40B4-BE49-F238E27FC236}">
                <a16:creationId xmlns:a16="http://schemas.microsoft.com/office/drawing/2014/main" id="{C94A69CB-EC0A-4C93-9FDE-E37A4E4C6628}"/>
              </a:ext>
            </a:extLst>
          </p:cNvPr>
          <p:cNvPicPr>
            <a:picLocks noChangeAspect="1"/>
          </p:cNvPicPr>
          <p:nvPr/>
        </p:nvPicPr>
        <p:blipFill>
          <a:blip r:embed="rId3"/>
          <a:stretch>
            <a:fillRect/>
          </a:stretch>
        </p:blipFill>
        <p:spPr>
          <a:xfrm>
            <a:off x="1068354" y="3394004"/>
            <a:ext cx="4226896" cy="3127108"/>
          </a:xfrm>
          <a:prstGeom prst="rect">
            <a:avLst/>
          </a:prstGeom>
        </p:spPr>
      </p:pic>
      <p:pic>
        <p:nvPicPr>
          <p:cNvPr id="9" name="图片 8">
            <a:extLst>
              <a:ext uri="{FF2B5EF4-FFF2-40B4-BE49-F238E27FC236}">
                <a16:creationId xmlns:a16="http://schemas.microsoft.com/office/drawing/2014/main" id="{5C93082F-10D4-4219-B97B-A24E12AEB352}"/>
              </a:ext>
            </a:extLst>
          </p:cNvPr>
          <p:cNvPicPr>
            <a:picLocks noChangeAspect="1"/>
          </p:cNvPicPr>
          <p:nvPr/>
        </p:nvPicPr>
        <p:blipFill>
          <a:blip r:embed="rId4"/>
          <a:stretch>
            <a:fillRect/>
          </a:stretch>
        </p:blipFill>
        <p:spPr>
          <a:xfrm>
            <a:off x="6637339" y="3568914"/>
            <a:ext cx="4376679" cy="2888524"/>
          </a:xfrm>
          <a:prstGeom prst="rect">
            <a:avLst/>
          </a:prstGeom>
        </p:spPr>
      </p:pic>
      <p:sp>
        <p:nvSpPr>
          <p:cNvPr id="11" name="箭头: 右 10">
            <a:extLst>
              <a:ext uri="{FF2B5EF4-FFF2-40B4-BE49-F238E27FC236}">
                <a16:creationId xmlns:a16="http://schemas.microsoft.com/office/drawing/2014/main" id="{C19E2A2F-05CA-4F2E-9B3A-618A3D247BCA}"/>
              </a:ext>
            </a:extLst>
          </p:cNvPr>
          <p:cNvSpPr/>
          <p:nvPr/>
        </p:nvSpPr>
        <p:spPr bwMode="auto">
          <a:xfrm>
            <a:off x="5519936" y="4581128"/>
            <a:ext cx="864096" cy="432048"/>
          </a:xfrm>
          <a:prstGeom prst="rightArrow">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2" name="文本框 11">
            <a:extLst>
              <a:ext uri="{FF2B5EF4-FFF2-40B4-BE49-F238E27FC236}">
                <a16:creationId xmlns:a16="http://schemas.microsoft.com/office/drawing/2014/main" id="{139932D5-F064-4773-A3C6-5771348E9D33}"/>
              </a:ext>
            </a:extLst>
          </p:cNvPr>
          <p:cNvSpPr txBox="1"/>
          <p:nvPr/>
        </p:nvSpPr>
        <p:spPr>
          <a:xfrm>
            <a:off x="5295250" y="4119463"/>
            <a:ext cx="123463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Zoom in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285962"/>
      </p:ext>
    </p:extLst>
  </p:cSld>
  <p:clrMapOvr>
    <a:masterClrMapping/>
  </p:clrMapOvr>
  <p:transition spd="med">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r>
              <a:rPr lang="zh-CN" altLang="en-US" sz="3200" dirty="0">
                <a:solidFill>
                  <a:schemeClr val="tx1"/>
                </a:solidFill>
                <a:latin typeface="Times New Roman" panose="02020603050405020304" pitchFamily="18" charset="0"/>
                <a:cs typeface="Times New Roman" panose="02020603050405020304" pitchFamily="18" charset="0"/>
              </a:rPr>
              <a:t>（混叠现象）</a:t>
            </a:r>
            <a:endParaRPr lang="en-US" altLang="zh-CN" sz="3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i="1">
                        <a:solidFill>
                          <a:schemeClr val="tx1"/>
                        </a:solidFill>
                        <a:latin typeface="Cambria Math" panose="02040503050406030204" pitchFamily="18" charset="0"/>
                        <a:cs typeface="Times New Roman" panose="02020603050405020304" pitchFamily="18" charset="0"/>
                      </a:rPr>
                      <m:t>&lt;2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𝑀</m:t>
                        </m:r>
                      </m:sub>
                    </m:sSub>
                  </m:oMath>
                </a14:m>
                <a:r>
                  <a:rPr lang="en-US" altLang="zh-TW" sz="2800" dirty="0">
                    <a:solidFill>
                      <a:schemeClr val="tx1"/>
                    </a:solidFill>
                    <a:latin typeface="Times New Roman" panose="02020603050405020304" pitchFamily="18" charset="0"/>
                    <a:cs typeface="Times New Roman" panose="02020603050405020304" pitchFamily="18" charset="0"/>
                  </a:rPr>
                  <a:t>, spectrum overlapped, frequency components confused, resulting in aliasing effect, such that the sampled signal can’t be reconstructed by low-pass filtering.</a:t>
                </a:r>
                <a:r>
                  <a:rPr lang="zh-CN" altLang="zh-CN" dirty="0"/>
                  <a:t>当 </a:t>
                </a:r>
                <a14:m>
                  <m:oMath xmlns:m="http://schemas.openxmlformats.org/officeDocument/2006/math">
                    <m:sSub>
                      <m:sSubPr>
                        <m:ctrlPr>
                          <a:rPr lang="en-US" altLang="zh-TW" i="1">
                            <a:solidFill>
                              <a:schemeClr val="tx1"/>
                            </a:solidFill>
                            <a:latin typeface="Cambria Math" panose="02040503050406030204" pitchFamily="18" charset="0"/>
                            <a:cs typeface="Times New Roman" panose="02020603050405020304" pitchFamily="18" charset="0"/>
                          </a:rPr>
                        </m:ctrlPr>
                      </m:sSubPr>
                      <m:e>
                        <m:r>
                          <a:rPr lang="zh-TW" altLang="en-US" i="1">
                            <a:solidFill>
                              <a:schemeClr val="tx1"/>
                            </a:solidFill>
                            <a:latin typeface="Cambria Math" panose="02040503050406030204" pitchFamily="18" charset="0"/>
                            <a:cs typeface="Times New Roman" panose="02020603050405020304" pitchFamily="18" charset="0"/>
                          </a:rPr>
                          <m:t>𝜔</m:t>
                        </m:r>
                      </m:e>
                      <m:sub>
                        <m:r>
                          <a:rPr lang="en-US" altLang="zh-TW" i="1">
                            <a:solidFill>
                              <a:schemeClr val="tx1"/>
                            </a:solidFill>
                            <a:latin typeface="Cambria Math" panose="02040503050406030204" pitchFamily="18" charset="0"/>
                            <a:cs typeface="Times New Roman" panose="02020603050405020304" pitchFamily="18" charset="0"/>
                          </a:rPr>
                          <m:t>𝑠</m:t>
                        </m:r>
                      </m:sub>
                    </m:sSub>
                    <m:r>
                      <a:rPr lang="en-US" altLang="zh-TW" i="1">
                        <a:solidFill>
                          <a:schemeClr val="tx1"/>
                        </a:solidFill>
                        <a:latin typeface="Cambria Math" panose="02040503050406030204" pitchFamily="18" charset="0"/>
                        <a:cs typeface="Times New Roman" panose="02020603050405020304" pitchFamily="18" charset="0"/>
                      </a:rPr>
                      <m:t>&lt;2</m:t>
                    </m:r>
                    <m:sSub>
                      <m:sSubPr>
                        <m:ctrlPr>
                          <a:rPr lang="en-US" altLang="zh-TW" i="1">
                            <a:solidFill>
                              <a:schemeClr val="tx1"/>
                            </a:solidFill>
                            <a:latin typeface="Cambria Math" panose="02040503050406030204" pitchFamily="18" charset="0"/>
                            <a:cs typeface="Times New Roman" panose="02020603050405020304" pitchFamily="18" charset="0"/>
                          </a:rPr>
                        </m:ctrlPr>
                      </m:sSubPr>
                      <m:e>
                        <m:r>
                          <a:rPr lang="zh-TW" altLang="en-US" i="1">
                            <a:solidFill>
                              <a:schemeClr val="tx1"/>
                            </a:solidFill>
                            <a:latin typeface="Cambria Math" panose="02040503050406030204" pitchFamily="18" charset="0"/>
                            <a:cs typeface="Times New Roman" panose="02020603050405020304" pitchFamily="18" charset="0"/>
                          </a:rPr>
                          <m:t>𝜔</m:t>
                        </m:r>
                      </m:e>
                      <m:sub>
                        <m:r>
                          <a:rPr lang="en-US" altLang="zh-TW" i="1">
                            <a:solidFill>
                              <a:schemeClr val="tx1"/>
                            </a:solidFill>
                            <a:latin typeface="Cambria Math" panose="02040503050406030204" pitchFamily="18" charset="0"/>
                            <a:cs typeface="Times New Roman" panose="02020603050405020304" pitchFamily="18" charset="0"/>
                          </a:rPr>
                          <m:t>𝑀</m:t>
                        </m:r>
                      </m:sub>
                    </m:sSub>
                  </m:oMath>
                </a14:m>
                <a:r>
                  <a:rPr lang="zh-CN" altLang="zh-CN" dirty="0"/>
                  <a:t>时</a:t>
                </a:r>
                <a:r>
                  <a:rPr lang="zh-CN" altLang="en-US" dirty="0"/>
                  <a:t>，</a:t>
                </a:r>
                <a:r>
                  <a:rPr lang="zh-CN" altLang="zh-CN" dirty="0"/>
                  <a:t>频谱重叠，频率组件混淆，导致别名效果，因此取样信号无法通过低通滤重建。</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009" r="-32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40</a:t>
            </a:fld>
            <a:endParaRPr lang="zh-CN" altLang="en-US" dirty="0"/>
          </a:p>
        </p:txBody>
      </p:sp>
    </p:spTree>
    <p:extLst>
      <p:ext uri="{BB962C8B-B14F-4D97-AF65-F5344CB8AC3E}">
        <p14:creationId xmlns:p14="http://schemas.microsoft.com/office/powerpoint/2010/main" val="1473904546"/>
      </p:ext>
    </p:extLst>
  </p:cSld>
  <p:clrMapOvr>
    <a:masterClrMapping/>
  </p:clrMapOvr>
  <p:transition spd="med">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2426888"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Consider a signal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𝑐𝑜𝑠</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oMath>
                </a14:m>
                <a:r>
                  <a:rPr lang="en-US" altLang="zh-TW" sz="2800" dirty="0">
                    <a:solidFill>
                      <a:schemeClr val="tx1"/>
                    </a:solidFill>
                    <a:latin typeface="Times New Roman" panose="02020603050405020304" pitchFamily="18" charset="0"/>
                    <a:cs typeface="Times New Roman" panose="02020603050405020304" pitchFamily="18" charset="0"/>
                  </a:rPr>
                  <a:t>:</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sampled at sampling frequency</a:t>
                </a:r>
                <a:r>
                  <a:rPr lang="zh-CN" altLang="en-US" sz="2800" dirty="0">
                    <a:solidFill>
                      <a:schemeClr val="tx1"/>
                    </a:solidFill>
                    <a:latin typeface="Times New Roman" panose="02020603050405020304" pitchFamily="18" charset="0"/>
                    <a:cs typeface="Times New Roman" panose="02020603050405020304" pitchFamily="18" charset="0"/>
                  </a:rPr>
                  <a:t>（</a:t>
                </a:r>
                <a:r>
                  <a:rPr lang="zh-CN" altLang="zh-CN" dirty="0"/>
                  <a:t>采样频率采样</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num>
                      <m:den>
                        <m:r>
                          <a:rPr lang="en-US" altLang="zh-TW" sz="2800" b="0" i="1" smtClean="0">
                            <a:solidFill>
                              <a:schemeClr val="tx1"/>
                            </a:solidFill>
                            <a:latin typeface="Cambria Math" panose="02040503050406030204" pitchFamily="18" charset="0"/>
                            <a:cs typeface="Times New Roman" panose="02020603050405020304" pitchFamily="18" charset="0"/>
                          </a:rPr>
                          <m:t>𝑇</m:t>
                        </m:r>
                      </m:den>
                    </m:f>
                  </m:oMath>
                </a14:m>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reconstructed by an ideal low-pass filter with </a:t>
                </a:r>
                <a14:m>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𝑐</m:t>
                        </m:r>
                      </m:sub>
                    </m:sSub>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num>
                      <m:den>
                        <m:r>
                          <a:rPr lang="en-US" altLang="zh-CN" sz="2800" b="0" i="1" smtClean="0">
                            <a:solidFill>
                              <a:schemeClr val="tx1"/>
                            </a:solidFill>
                            <a:latin typeface="Cambria Math" panose="02040503050406030204" pitchFamily="18" charset="0"/>
                            <a:cs typeface="Times New Roman" panose="02020603050405020304" pitchFamily="18" charset="0"/>
                          </a:rPr>
                          <m:t>2</m:t>
                        </m:r>
                      </m:den>
                    </m:f>
                  </m:oMath>
                </a14:m>
                <a:r>
                  <a:rPr lang="en-US" altLang="zh-CN" sz="2800" dirty="0">
                    <a:solidFill>
                      <a:schemeClr val="tx1"/>
                    </a:solidFill>
                    <a:latin typeface="Times New Roman" panose="02020603050405020304" pitchFamily="18" charset="0"/>
                    <a:cs typeface="Times New Roman" panose="02020603050405020304" pitchFamily="18" charset="0"/>
                  </a:rPr>
                  <a:t> ;</a:t>
                </a:r>
              </a:p>
              <a:p>
                <a:pPr marL="0" indent="0">
                  <a:buNone/>
                </a:pPr>
                <a:r>
                  <a:rPr lang="zh-CN" altLang="en-US" sz="2800" dirty="0">
                    <a:solidFill>
                      <a:schemeClr val="tx1"/>
                    </a:solidFill>
                    <a:latin typeface="Times New Roman" panose="02020603050405020304" pitchFamily="18" charset="0"/>
                    <a:cs typeface="Times New Roman" panose="02020603050405020304" pitchFamily="18" charset="0"/>
                  </a:rPr>
                  <a:t>（</a:t>
                </a:r>
                <a:r>
                  <a:rPr lang="zh-CN" altLang="zh-CN" sz="2000" dirty="0">
                    <a:effectLst/>
                    <a:ea typeface="Segoe UI Web (West European)"/>
                  </a:rPr>
                  <a:t>由理想的低通</a:t>
                </a:r>
                <a:r>
                  <a:rPr lang="zh-CN" altLang="en-US" sz="2000" dirty="0">
                    <a:effectLst/>
                    <a:ea typeface="Segoe UI Web (West European)"/>
                  </a:rPr>
                  <a:t>滤波器</a:t>
                </a:r>
                <a:r>
                  <a:rPr lang="zh-CN" altLang="zh-CN" sz="2000" dirty="0">
                    <a:effectLst/>
                    <a:ea typeface="Segoe UI Web (West European)"/>
                  </a:rPr>
                  <a:t>重建</a:t>
                </a:r>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reconstructed signal</a:t>
                </a:r>
                <a:r>
                  <a:rPr lang="zh-CN" altLang="en-US" sz="2800" dirty="0">
                    <a:solidFill>
                      <a:schemeClr val="tx1"/>
                    </a:solidFill>
                    <a:latin typeface="Times New Roman" panose="02020603050405020304" pitchFamily="18" charset="0"/>
                    <a:cs typeface="Times New Roman" panose="02020603050405020304" pitchFamily="18" charset="0"/>
                  </a:rPr>
                  <a:t>（</a:t>
                </a:r>
                <a:r>
                  <a:rPr lang="zh-CN" altLang="zh-CN" dirty="0"/>
                  <a:t>重建信号</a:t>
                </a:r>
                <a:r>
                  <a:rPr lang="zh-CN" altLang="en-US" dirty="0"/>
                  <a:t>）</a:t>
                </a:r>
                <a:r>
                  <a:rPr lang="en-US" altLang="zh-TW"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A</a:t>
                </a:r>
                <a:r>
                  <a:rPr lang="en-US" altLang="zh-CN" sz="2800" dirty="0">
                    <a:solidFill>
                      <a:schemeClr val="tx1"/>
                    </a:solidFill>
                    <a:latin typeface="Times New Roman" panose="02020603050405020304" pitchFamily="18" charset="0"/>
                    <a:cs typeface="Times New Roman" panose="02020603050405020304" pitchFamily="18" charset="0"/>
                  </a:rPr>
                  <a:t>ccording to Nyquist sampling theorem, </a:t>
                </a:r>
                <a14:m>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𝑥</m:t>
                    </m:r>
                    <m:d>
                      <m:dPr>
                        <m:ctrlPr>
                          <a:rPr lang="en-US" altLang="zh-TW" sz="2800" i="1">
                            <a:solidFill>
                              <a:schemeClr val="tx1"/>
                            </a:solidFill>
                            <a:latin typeface="Cambria Math" panose="02040503050406030204" pitchFamily="18" charset="0"/>
                            <a:cs typeface="Times New Roman" panose="02020603050405020304" pitchFamily="18" charset="0"/>
                          </a:rPr>
                        </m:ctrlPr>
                      </m:dPr>
                      <m:e>
                        <m:r>
                          <a:rPr lang="en-US" altLang="zh-TW" sz="2800" i="1">
                            <a:solidFill>
                              <a:schemeClr val="tx1"/>
                            </a:solidFill>
                            <a:latin typeface="Cambria Math" panose="02040503050406030204" pitchFamily="18" charset="0"/>
                            <a:cs typeface="Times New Roman" panose="02020603050405020304" pitchFamily="18" charset="0"/>
                          </a:rPr>
                          <m:t>𝑡</m:t>
                        </m:r>
                      </m:e>
                    </m:d>
                  </m:oMath>
                </a14:m>
                <a:r>
                  <a:rPr lang="en-US" altLang="zh-TW" sz="2800" dirty="0">
                    <a:solidFill>
                      <a:schemeClr val="tx1"/>
                    </a:solidFill>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&gt;2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oMath>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2426888" cy="5158205"/>
              </a:xfrm>
              <a:blipFill>
                <a:blip r:embed="rId3"/>
                <a:stretch>
                  <a:fillRect l="-1766"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41</a:t>
            </a:fld>
            <a:endParaRPr lang="zh-CN" altLang="en-US" dirty="0"/>
          </a:p>
        </p:txBody>
      </p:sp>
    </p:spTree>
    <p:extLst>
      <p:ext uri="{BB962C8B-B14F-4D97-AF65-F5344CB8AC3E}">
        <p14:creationId xmlns:p14="http://schemas.microsoft.com/office/powerpoint/2010/main" val="1275418346"/>
      </p:ext>
    </p:extLst>
  </p:cSld>
  <p:clrMapOvr>
    <a:masterClrMapping/>
  </p:clrMapOvr>
  <p:transition spd="med">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cs typeface="Times New Roman" panose="02020603050405020304"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Assume a fixed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𝑠</m:t>
                        </m:r>
                      </m:sub>
                    </m:sSub>
                  </m:oMath>
                </a14:m>
                <a:r>
                  <a:rPr lang="en-US" altLang="zh-TW" sz="2800" dirty="0">
                    <a:solidFill>
                      <a:schemeClr val="tx1"/>
                    </a:solidFill>
                    <a:latin typeface="Times New Roman" panose="02020603050405020304" pitchFamily="18" charset="0"/>
                    <a:cs typeface="Times New Roman" panose="02020603050405020304" pitchFamily="18" charset="0"/>
                  </a:rPr>
                  <a:t>, and vary </a:t>
                </a:r>
                <a14:m>
                  <m:oMath xmlns:m="http://schemas.openxmlformats.org/officeDocument/2006/math">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oMath>
                </a14:m>
                <a:r>
                  <a:rPr lang="en-US" altLang="zh-TW" sz="2800" dirty="0">
                    <a:solidFill>
                      <a:schemeClr val="tx1"/>
                    </a:solidFill>
                    <a:latin typeface="Times New Roman" panose="02020603050405020304" pitchFamily="18" charset="0"/>
                    <a:cs typeface="Times New Roman" panose="02020603050405020304" pitchFamily="18" charset="0"/>
                  </a:rPr>
                  <a:t>:</a:t>
                </a:r>
                <a:r>
                  <a:rPr lang="zh-CN" altLang="en-US" dirty="0"/>
                  <a:t>假设一个固定的𝜔</a:t>
                </a:r>
                <a:r>
                  <a:rPr lang="en-US" altLang="zh-CN" dirty="0"/>
                  <a:t>_</a:t>
                </a:r>
                <a:r>
                  <a:rPr lang="zh-CN" altLang="en-US" dirty="0"/>
                  <a:t>𝑠，并更改𝜔</a:t>
                </a:r>
                <a:r>
                  <a:rPr lang="en-US" altLang="zh-CN" dirty="0"/>
                  <a:t>_0:</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1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42</a:t>
            </a:fld>
            <a:endParaRPr lang="zh-CN" altLang="en-US" dirty="0"/>
          </a:p>
        </p:txBody>
      </p:sp>
      <p:pic>
        <p:nvPicPr>
          <p:cNvPr id="5" name="图片 4">
            <a:extLst>
              <a:ext uri="{FF2B5EF4-FFF2-40B4-BE49-F238E27FC236}">
                <a16:creationId xmlns:a16="http://schemas.microsoft.com/office/drawing/2014/main" id="{2D44B17E-A7E5-4AF7-B5CF-4EEE3DE91A74}"/>
              </a:ext>
            </a:extLst>
          </p:cNvPr>
          <p:cNvPicPr>
            <a:picLocks noChangeAspect="1"/>
          </p:cNvPicPr>
          <p:nvPr/>
        </p:nvPicPr>
        <p:blipFill rotWithShape="1">
          <a:blip r:embed="rId4"/>
          <a:srcRect b="41516"/>
          <a:stretch/>
        </p:blipFill>
        <p:spPr>
          <a:xfrm>
            <a:off x="-25555" y="1635030"/>
            <a:ext cx="4968552" cy="4994368"/>
          </a:xfrm>
          <a:prstGeom prst="rect">
            <a:avLst/>
          </a:prstGeom>
        </p:spPr>
      </p:pic>
      <p:pic>
        <p:nvPicPr>
          <p:cNvPr id="7" name="图片 6">
            <a:extLst>
              <a:ext uri="{FF2B5EF4-FFF2-40B4-BE49-F238E27FC236}">
                <a16:creationId xmlns:a16="http://schemas.microsoft.com/office/drawing/2014/main" id="{8DCB2630-7628-4C32-854D-3A422A45EF9C}"/>
              </a:ext>
            </a:extLst>
          </p:cNvPr>
          <p:cNvPicPr>
            <a:picLocks noChangeAspect="1"/>
          </p:cNvPicPr>
          <p:nvPr/>
        </p:nvPicPr>
        <p:blipFill rotWithShape="1">
          <a:blip r:embed="rId4"/>
          <a:srcRect t="57836"/>
          <a:stretch/>
        </p:blipFill>
        <p:spPr>
          <a:xfrm>
            <a:off x="5376588" y="3148447"/>
            <a:ext cx="4968205" cy="36004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A644A13-80A7-4E30-9A0D-F431A136D07C}"/>
                  </a:ext>
                </a:extLst>
              </p:cNvPr>
              <p:cNvSpPr txBox="1"/>
              <p:nvPr/>
            </p:nvSpPr>
            <p:spPr>
              <a:xfrm>
                <a:off x="4583832" y="2013972"/>
                <a:ext cx="302433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𝑐𝑜𝑠</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9A644A13-80A7-4E30-9A0D-F431A136D07C}"/>
                  </a:ext>
                </a:extLst>
              </p:cNvPr>
              <p:cNvSpPr txBox="1">
                <a:spLocks noRot="1" noChangeAspect="1" noMove="1" noResize="1" noEditPoints="1" noAdjustHandles="1" noChangeArrowheads="1" noChangeShapeType="1" noTextEdit="1"/>
              </p:cNvSpPr>
              <p:nvPr/>
            </p:nvSpPr>
            <p:spPr>
              <a:xfrm>
                <a:off x="4583832" y="2013972"/>
                <a:ext cx="302433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7DAA85D-B665-49E0-A78B-CA58D6137B16}"/>
                  </a:ext>
                </a:extLst>
              </p:cNvPr>
              <p:cNvSpPr txBox="1"/>
              <p:nvPr/>
            </p:nvSpPr>
            <p:spPr>
              <a:xfrm>
                <a:off x="8328248" y="2038374"/>
                <a:ext cx="361739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7DAA85D-B665-49E0-A78B-CA58D6137B16}"/>
                  </a:ext>
                </a:extLst>
              </p:cNvPr>
              <p:cNvSpPr txBox="1">
                <a:spLocks noRot="1" noChangeAspect="1" noMove="1" noResize="1" noEditPoints="1" noAdjustHandles="1" noChangeArrowheads="1" noChangeShapeType="1" noTextEdit="1"/>
              </p:cNvSpPr>
              <p:nvPr/>
            </p:nvSpPr>
            <p:spPr>
              <a:xfrm>
                <a:off x="8328248" y="2038374"/>
                <a:ext cx="3617396" cy="523220"/>
              </a:xfrm>
              <a:prstGeom prst="rect">
                <a:avLst/>
              </a:prstGeom>
              <a:blipFill>
                <a:blip r:embed="rId6"/>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F183C7C3-7E96-43E3-B88F-43619285D1D5}"/>
              </a:ext>
            </a:extLst>
          </p:cNvPr>
          <p:cNvCxnSpPr/>
          <p:nvPr/>
        </p:nvCxnSpPr>
        <p:spPr bwMode="auto">
          <a:xfrm flipH="1">
            <a:off x="9264352" y="2561594"/>
            <a:ext cx="432048" cy="867406"/>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5749632"/>
      </p:ext>
    </p:extLst>
  </p:cSld>
  <p:clrMapOvr>
    <a:masterClrMapping/>
  </p:clrMapOvr>
  <p:transition spd="med">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cs typeface="Times New Roman" panose="02020603050405020304"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Assume </a:t>
                </a:r>
                <a14:m>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𝜑</m:t>
                    </m:r>
                    <m:r>
                      <a:rPr lang="en-US" altLang="zh-TW" sz="2800" b="0" i="1" smtClean="0">
                        <a:solidFill>
                          <a:schemeClr val="tx1"/>
                        </a:solidFill>
                        <a:latin typeface="Cambria Math" panose="02040503050406030204" pitchFamily="18" charset="0"/>
                        <a:cs typeface="Times New Roman" panose="02020603050405020304" pitchFamily="18" charset="0"/>
                      </a:rPr>
                      <m:t>)</m:t>
                    </m:r>
                  </m:oMath>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anose="02020603050405020304" pitchFamily="18" charset="0"/>
                            </a:rPr>
                            <m:t>2</m:t>
                          </m:r>
                        </m:den>
                      </m:f>
                      <m:r>
                        <a:rPr lang="en-US" altLang="zh-TW" sz="2800" b="0" i="1" smtClean="0">
                          <a:solidFill>
                            <a:schemeClr val="tx1"/>
                          </a:solidFill>
                          <a:latin typeface="Cambria Math" panose="02040503050406030204" pitchFamily="18" charset="0"/>
                          <a:cs typeface="Times New Roman" panose="02020603050405020304" pitchFamily="18" charset="0"/>
                        </a:rPr>
                        <m:t>(</m:t>
                      </m:r>
                      <m:sSup>
                        <m:sSupPr>
                          <m:ctrlPr>
                            <a:rPr lang="en-US" altLang="zh-TW" sz="2800" b="0" i="1" smtClean="0">
                              <a:solidFill>
                                <a:schemeClr val="tx1"/>
                              </a:solidFill>
                              <a:latin typeface="Cambria Math" panose="02040503050406030204" pitchFamily="18" charset="0"/>
                              <a:cs typeface="Times New Roman" panose="02020603050405020304" pitchFamily="18" charset="0"/>
                            </a:rPr>
                          </m:ctrlPr>
                        </m:sSupPr>
                        <m:e>
                          <m:r>
                            <a:rPr lang="en-US" altLang="zh-TW" sz="2800" b="0" i="1" smtClean="0">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𝑗</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𝜑</m:t>
                              </m:r>
                            </m:e>
                          </m:d>
                        </m:sup>
                      </m:sSup>
                      <m:r>
                        <a:rPr lang="en-US" altLang="zh-TW" sz="2800" b="0" i="1" smtClean="0">
                          <a:solidFill>
                            <a:schemeClr val="tx1"/>
                          </a:solidFill>
                          <a:latin typeface="Cambria Math" panose="02040503050406030204" pitchFamily="18" charset="0"/>
                          <a:cs typeface="Times New Roman" panose="02020603050405020304" pitchFamily="18" charset="0"/>
                        </a:rPr>
                        <m:t>+</m:t>
                      </m:r>
                      <m:sSup>
                        <m:sSupPr>
                          <m:ctrlPr>
                            <a:rPr lang="en-US" altLang="zh-TW" sz="2800" i="1">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𝑗</m:t>
                          </m:r>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𝜑</m:t>
                              </m:r>
                            </m:e>
                          </m:d>
                        </m:sup>
                      </m:sSup>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Using the Fourier transform:</a:t>
                </a:r>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𝑒</m:t>
                          </m:r>
                        </m:e>
                        <m:sup>
                          <m:r>
                            <a:rPr lang="en-US" altLang="zh-TW" sz="2800" i="1">
                              <a:solidFill>
                                <a:schemeClr val="tx1"/>
                              </a:solidFill>
                              <a:latin typeface="Cambria Math" panose="02040503050406030204" pitchFamily="18" charset="0"/>
                              <a:cs typeface="Times New Roman" panose="02020603050405020304" pitchFamily="18" charset="0"/>
                            </a:rPr>
                            <m:t>𝑗</m:t>
                          </m:r>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sup>
                      </m:s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2</m:t>
                      </m:r>
                      <m:r>
                        <m:rPr>
                          <m:sty m:val="p"/>
                        </m:rPr>
                        <a:rPr lang="en-US" altLang="zh-CN" sz="2800" i="1">
                          <a:solidFill>
                            <a:srgbClr val="000000"/>
                          </a:solidFill>
                          <a:latin typeface="Cambria Math" panose="02040503050406030204" pitchFamily="18" charset="0"/>
                          <a:cs typeface="Times New Roman" pitchFamily="18" charset="0"/>
                        </a:rPr>
                        <m:t>π</m:t>
                      </m:r>
                      <m:r>
                        <a:rPr lang="zh-CN" altLang="en-US" sz="2800" b="0" i="1" smtClean="0">
                          <a:solidFill>
                            <a:srgbClr val="000000"/>
                          </a:solidFill>
                          <a:latin typeface="Cambria Math" panose="02040503050406030204" pitchFamily="18" charset="0"/>
                          <a:cs typeface="Times New Roman" pitchFamily="18" charset="0"/>
                        </a:rPr>
                        <m:t>𝛿</m:t>
                      </m:r>
                      <m:r>
                        <a:rPr lang="en-US" altLang="zh-CN" sz="2800" b="0" i="1" smtClean="0">
                          <a:solidFill>
                            <a:srgbClr val="000000"/>
                          </a:solidFill>
                          <a:latin typeface="Cambria Math" panose="02040503050406030204" pitchFamily="18" charset="0"/>
                          <a:cs typeface="Times New Roman" pitchFamily="18" charset="0"/>
                        </a:rPr>
                        <m:t>(</m:t>
                      </m:r>
                      <m:r>
                        <a:rPr lang="zh-CN" altLang="en-US" sz="2800" b="0" i="1" smtClean="0">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b="0" i="1" smtClean="0">
                              <a:solidFill>
                                <a:srgbClr val="000000"/>
                              </a:solidFill>
                              <a:latin typeface="Cambria Math" panose="02040503050406030204" pitchFamily="18" charset="0"/>
                              <a:cs typeface="Times New Roman" pitchFamily="18" charset="0"/>
                            </a:rPr>
                          </m:ctrlPr>
                        </m:sSubPr>
                        <m:e>
                          <m:r>
                            <a:rPr lang="zh-CN" altLang="en-US" sz="2800" b="0" i="1" smtClean="0">
                              <a:solidFill>
                                <a:srgbClr val="000000"/>
                              </a:solidFill>
                              <a:latin typeface="Cambria Math" panose="02040503050406030204" pitchFamily="18" charset="0"/>
                              <a:cs typeface="Times New Roman" pitchFamily="18" charset="0"/>
                            </a:rPr>
                            <m:t>𝜔</m:t>
                          </m:r>
                        </m:e>
                        <m:sub>
                          <m:r>
                            <a:rPr lang="en-US" altLang="zh-CN" sz="2800" b="0" i="1" smtClean="0">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oMath>
                  </m:oMathPara>
                </a14:m>
                <a:endParaRPr lang="en-US" altLang="zh-CN" sz="280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𝑒</m:t>
                          </m:r>
                        </m:e>
                        <m:sup>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𝑗</m:t>
                          </m:r>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zh-TW" altLang="en-US" sz="280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sup>
                      </m:s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2</m:t>
                      </m:r>
                      <m:r>
                        <m:rPr>
                          <m:sty m:val="p"/>
                        </m:rPr>
                        <a:rPr lang="en-US" altLang="zh-CN" sz="2800" i="1">
                          <a:solidFill>
                            <a:srgbClr val="000000"/>
                          </a:solidFill>
                          <a:latin typeface="Cambria Math" panose="02040503050406030204" pitchFamily="18" charset="0"/>
                          <a:cs typeface="Times New Roman" pitchFamily="18" charset="0"/>
                        </a:rPr>
                        <m:t>π</m:t>
                      </m:r>
                      <m:r>
                        <a:rPr lang="zh-CN" altLang="en-US" sz="2800" b="0" i="1" smtClean="0">
                          <a:solidFill>
                            <a:srgbClr val="000000"/>
                          </a:solidFill>
                          <a:latin typeface="Cambria Math" panose="02040503050406030204" pitchFamily="18" charset="0"/>
                          <a:cs typeface="Times New Roman" pitchFamily="18" charset="0"/>
                        </a:rPr>
                        <m:t>𝛿</m:t>
                      </m:r>
                      <m:r>
                        <a:rPr lang="en-US" altLang="zh-CN" sz="2800" b="0" i="1" smtClean="0">
                          <a:solidFill>
                            <a:srgbClr val="000000"/>
                          </a:solidFill>
                          <a:latin typeface="Cambria Math" panose="02040503050406030204" pitchFamily="18" charset="0"/>
                          <a:cs typeface="Times New Roman" pitchFamily="18" charset="0"/>
                        </a:rPr>
                        <m:t>(</m:t>
                      </m:r>
                      <m:r>
                        <a:rPr lang="zh-CN" altLang="en-US" sz="2800" b="0" i="1" smtClean="0">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b="0" i="1" smtClean="0">
                              <a:solidFill>
                                <a:srgbClr val="000000"/>
                              </a:solidFill>
                              <a:latin typeface="Cambria Math" panose="02040503050406030204" pitchFamily="18" charset="0"/>
                              <a:cs typeface="Times New Roman" pitchFamily="18" charset="0"/>
                            </a:rPr>
                          </m:ctrlPr>
                        </m:sSubPr>
                        <m:e>
                          <m:r>
                            <a:rPr lang="zh-CN" altLang="en-US" sz="2800" b="0" i="1" smtClean="0">
                              <a:solidFill>
                                <a:srgbClr val="000000"/>
                              </a:solidFill>
                              <a:latin typeface="Cambria Math" panose="02040503050406030204" pitchFamily="18" charset="0"/>
                              <a:cs typeface="Times New Roman" pitchFamily="18" charset="0"/>
                            </a:rPr>
                            <m:t>𝜔</m:t>
                          </m:r>
                        </m:e>
                        <m:sub>
                          <m:r>
                            <a:rPr lang="en-US" altLang="zh-CN" sz="2800" b="0" i="1" smtClean="0">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oMath>
                  </m:oMathPara>
                </a14:m>
                <a:endParaRPr lang="en-US" altLang="zh-CN" sz="2800" dirty="0"/>
              </a:p>
              <a:p>
                <a:pPr marL="0" indent="0">
                  <a:buNone/>
                </a:pPr>
                <a:endParaRPr lang="en-US" altLang="zh-CN" sz="2800" dirty="0"/>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And the time shift property:</a:t>
                </a:r>
                <a:r>
                  <a:rPr lang="zh-CN" altLang="en-US" dirty="0"/>
                  <a:t>以及时移性质</a:t>
                </a:r>
                <a:r>
                  <a:rPr lang="en-US" altLang="zh-CN" dirty="0"/>
                  <a:t>:</a:t>
                </a:r>
                <a:r>
                  <a:rPr lang="en-US" altLang="zh-CN"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800" b="0" i="1" smtClean="0">
                        <a:solidFill>
                          <a:srgbClr val="000000"/>
                        </a:solidFill>
                        <a:latin typeface="Cambria Math" panose="02040503050406030204" pitchFamily="18" charset="0"/>
                        <a:cs typeface="Times New Roman" pitchFamily="18" charset="0"/>
                      </a:rPr>
                      <m:t>𝑥</m:t>
                    </m:r>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𝑡</m:t>
                    </m:r>
                    <m:r>
                      <a:rPr lang="en-US" altLang="zh-TW" sz="2800" b="0" i="1" smtClean="0">
                        <a:solidFill>
                          <a:srgbClr val="000000"/>
                        </a:solidFill>
                        <a:latin typeface="Cambria Math" panose="02040503050406030204" pitchFamily="18" charset="0"/>
                        <a:cs typeface="Times New Roman" pitchFamily="18" charset="0"/>
                      </a:rPr>
                      <m:t>−</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𝑡</m:t>
                        </m:r>
                      </m:e>
                      <m:sub>
                        <m:r>
                          <a:rPr lang="en-US" altLang="zh-TW" sz="2800" b="0" i="1" smtClean="0">
                            <a:solidFill>
                              <a:srgbClr val="000000"/>
                            </a:solidFill>
                            <a:latin typeface="Cambria Math" panose="02040503050406030204" pitchFamily="18" charset="0"/>
                            <a:cs typeface="Times New Roman" pitchFamily="18" charset="0"/>
                          </a:rPr>
                          <m:t>0</m:t>
                        </m:r>
                      </m:sub>
                    </m:sSub>
                    <m:r>
                      <a:rPr lang="en-US" altLang="zh-TW" sz="2800" b="0" i="1" smtClean="0">
                        <a:solidFill>
                          <a:srgbClr val="000000"/>
                        </a:solidFill>
                        <a:latin typeface="Cambria Math" panose="02040503050406030204" pitchFamily="18" charset="0"/>
                        <a:cs typeface="Times New Roman" pitchFamily="18" charset="0"/>
                      </a:rPr>
                      <m:t>)</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sSup>
                      <m:sSupPr>
                        <m:ctrlPr>
                          <a:rPr lang="en-US" altLang="zh-TW" sz="2800" i="1" smtClean="0">
                            <a:solidFill>
                              <a:srgbClr val="000000"/>
                            </a:solidFill>
                            <a:latin typeface="Cambria Math" panose="02040503050406030204" pitchFamily="18" charset="0"/>
                            <a:cs typeface="Times New Roman" pitchFamily="18" charset="0"/>
                          </a:rPr>
                        </m:ctrlPr>
                      </m:sSupPr>
                      <m:e>
                        <m:r>
                          <a:rPr lang="en-US" altLang="zh-TW" sz="2800" b="0" i="1" smtClean="0">
                            <a:solidFill>
                              <a:srgbClr val="000000"/>
                            </a:solidFill>
                            <a:latin typeface="Cambria Math" panose="02040503050406030204" pitchFamily="18" charset="0"/>
                            <a:cs typeface="Times New Roman" pitchFamily="18" charset="0"/>
                          </a:rPr>
                          <m:t>𝑒</m:t>
                        </m:r>
                      </m:e>
                      <m:sup>
                        <m:r>
                          <a:rPr lang="en-US" altLang="zh-TW" sz="2800" b="0" i="1" smtClean="0">
                            <a:solidFill>
                              <a:srgbClr val="000000"/>
                            </a:solidFill>
                            <a:latin typeface="Cambria Math" panose="02040503050406030204" pitchFamily="18" charset="0"/>
                            <a:cs typeface="Times New Roman" pitchFamily="18" charset="0"/>
                          </a:rPr>
                          <m:t>−</m:t>
                        </m:r>
                        <m:r>
                          <a:rPr lang="en-US" altLang="zh-TW" sz="2800" b="0" i="1" smtClean="0">
                            <a:solidFill>
                              <a:srgbClr val="000000"/>
                            </a:solidFill>
                            <a:latin typeface="Cambria Math" panose="02040503050406030204" pitchFamily="18" charset="0"/>
                            <a:cs typeface="Times New Roman" pitchFamily="18" charset="0"/>
                          </a:rPr>
                          <m:t>𝑗</m:t>
                        </m:r>
                        <m:r>
                          <a:rPr lang="zh-TW" altLang="en-US" sz="2800" b="0" i="1" smtClean="0">
                            <a:solidFill>
                              <a:srgbClr val="000000"/>
                            </a:solidFill>
                            <a:latin typeface="Cambria Math" panose="02040503050406030204" pitchFamily="18" charset="0"/>
                            <a:cs typeface="Times New Roman" pitchFamily="18" charset="0"/>
                          </a:rPr>
                          <m:t>𝜔</m:t>
                        </m:r>
                        <m:sSub>
                          <m:sSubPr>
                            <m:ctrlPr>
                              <a:rPr lang="en-US" altLang="zh-TW" sz="2800" b="0" i="1" smtClean="0">
                                <a:solidFill>
                                  <a:srgbClr val="000000"/>
                                </a:solidFill>
                                <a:latin typeface="Cambria Math" panose="02040503050406030204" pitchFamily="18" charset="0"/>
                                <a:cs typeface="Times New Roman" pitchFamily="18" charset="0"/>
                              </a:rPr>
                            </m:ctrlPr>
                          </m:sSubPr>
                          <m:e>
                            <m:r>
                              <a:rPr lang="en-US" altLang="zh-TW" sz="2800" b="0" i="1" smtClean="0">
                                <a:solidFill>
                                  <a:srgbClr val="000000"/>
                                </a:solidFill>
                                <a:latin typeface="Cambria Math" panose="02040503050406030204" pitchFamily="18" charset="0"/>
                                <a:cs typeface="Times New Roman" pitchFamily="18" charset="0"/>
                              </a:rPr>
                              <m:t>𝑡</m:t>
                            </m:r>
                          </m:e>
                          <m:sub>
                            <m:r>
                              <a:rPr lang="en-US" altLang="zh-TW" sz="2800" b="0" i="1" smtClean="0">
                                <a:solidFill>
                                  <a:srgbClr val="000000"/>
                                </a:solidFill>
                                <a:latin typeface="Cambria Math" panose="02040503050406030204" pitchFamily="18" charset="0"/>
                                <a:cs typeface="Times New Roman" pitchFamily="18" charset="0"/>
                              </a:rPr>
                              <m:t>0</m:t>
                            </m:r>
                          </m:sub>
                        </m:sSub>
                      </m:sup>
                    </m:sSup>
                    <m:r>
                      <a:rPr lang="en-US" altLang="zh-TW" sz="2800" b="0" i="1" smtClean="0">
                        <a:solidFill>
                          <a:srgbClr val="000000"/>
                        </a:solidFill>
                        <a:latin typeface="Cambria Math" panose="02040503050406030204" pitchFamily="18" charset="0"/>
                        <a:cs typeface="Times New Roman" pitchFamily="18" charset="0"/>
                      </a:rPr>
                      <m:t>𝑋</m:t>
                    </m:r>
                    <m:r>
                      <a:rPr lang="en-US" altLang="zh-TW" sz="2800" i="1">
                        <a:solidFill>
                          <a:srgbClr val="000000"/>
                        </a:solidFill>
                        <a:latin typeface="Cambria Math" panose="02040503050406030204" pitchFamily="18" charset="0"/>
                        <a:cs typeface="Times New Roman" pitchFamily="18" charset="0"/>
                      </a:rPr>
                      <m:t>(</m:t>
                    </m:r>
                    <m:r>
                      <a:rPr lang="en-US" altLang="zh-TW" sz="2800" i="1">
                        <a:solidFill>
                          <a:srgbClr val="000000"/>
                        </a:solidFill>
                        <a:latin typeface="Cambria Math" panose="02040503050406030204" pitchFamily="18" charset="0"/>
                        <a:cs typeface="Times New Roman" pitchFamily="18" charset="0"/>
                      </a:rPr>
                      <m:t>𝑗</m:t>
                    </m:r>
                    <m:r>
                      <a:rPr lang="zh-TW" altLang="en-US" sz="2800" i="1">
                        <a:solidFill>
                          <a:srgbClr val="000000"/>
                        </a:solidFill>
                        <a:latin typeface="Cambria Math" panose="02040503050406030204" pitchFamily="18" charset="0"/>
                        <a:cs typeface="Times New Roman" pitchFamily="18" charset="0"/>
                      </a:rPr>
                      <m:t>𝜔</m:t>
                    </m:r>
                    <m:r>
                      <a:rPr lang="en-US" altLang="zh-TW" sz="2800" i="1">
                        <a:solidFill>
                          <a:srgbClr val="000000"/>
                        </a:solidFill>
                        <a:latin typeface="Cambria Math" panose="02040503050406030204" pitchFamily="18" charset="0"/>
                        <a:cs typeface="Times New Roman" pitchFamily="18" charset="0"/>
                      </a:rPr>
                      <m:t>)</m:t>
                    </m:r>
                  </m:oMath>
                </a14:m>
                <a:endParaRPr lang="zh-CN" altLang="en-US" sz="2800" dirty="0"/>
              </a:p>
              <a:p>
                <a:pPr marL="0" indent="0">
                  <a:buNone/>
                </a:pPr>
                <a:endParaRPr lang="zh-CN" altLang="en-US" sz="2800" dirty="0"/>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1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43</a:t>
            </a:fld>
            <a:endParaRPr lang="zh-CN" altLang="en-US" dirty="0"/>
          </a:p>
        </p:txBody>
      </p:sp>
    </p:spTree>
    <p:extLst>
      <p:ext uri="{BB962C8B-B14F-4D97-AF65-F5344CB8AC3E}">
        <p14:creationId xmlns:p14="http://schemas.microsoft.com/office/powerpoint/2010/main" val="355495208"/>
      </p:ext>
    </p:extLst>
  </p:cSld>
  <p:clrMapOvr>
    <a:masterClrMapping/>
  </p:clrMapOvr>
  <p:transition spd="med">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Using the Fourier transform:</a:t>
                </a:r>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𝑒</m:t>
                          </m:r>
                        </m:e>
                        <m:sup>
                          <m:r>
                            <a:rPr lang="en-US" altLang="zh-TW" sz="2800" i="1">
                              <a:solidFill>
                                <a:schemeClr val="tx1"/>
                              </a:solidFill>
                              <a:latin typeface="Cambria Math" panose="02040503050406030204" pitchFamily="18" charset="0"/>
                              <a:cs typeface="Times New Roman" panose="02020603050405020304" pitchFamily="18" charset="0"/>
                            </a:rPr>
                            <m:t>𝑗</m:t>
                          </m:r>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𝜑</m:t>
                              </m:r>
                            </m:e>
                          </m:d>
                          <m:r>
                            <a:rPr lang="en-US" altLang="zh-TW" sz="2800" b="0" i="1" smtClean="0">
                              <a:solidFill>
                                <a:schemeClr val="tx1"/>
                              </a:solidFill>
                              <a:latin typeface="Cambria Math" panose="02040503050406030204" pitchFamily="18" charset="0"/>
                              <a:cs typeface="Times New Roman" panose="02020603050405020304" pitchFamily="18" charset="0"/>
                            </a:rPr>
                            <m:t>+</m:t>
                          </m:r>
                        </m:sup>
                      </m:s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2</m:t>
                      </m:r>
                      <m:r>
                        <m:rPr>
                          <m:sty m:val="p"/>
                        </m:rPr>
                        <a:rPr lang="en-US" altLang="zh-CN" sz="2800" i="1">
                          <a:solidFill>
                            <a:srgbClr val="000000"/>
                          </a:solidFill>
                          <a:latin typeface="Cambria Math" panose="02040503050406030204" pitchFamily="18" charset="0"/>
                          <a:cs typeface="Times New Roman" pitchFamily="18" charset="0"/>
                        </a:rPr>
                        <m:t>π</m:t>
                      </m:r>
                      <m:r>
                        <a:rPr lang="zh-CN" altLang="en-US" sz="2800" b="0" i="1" smtClean="0">
                          <a:solidFill>
                            <a:srgbClr val="000000"/>
                          </a:solidFill>
                          <a:latin typeface="Cambria Math" panose="02040503050406030204" pitchFamily="18" charset="0"/>
                          <a:cs typeface="Times New Roman" pitchFamily="18" charset="0"/>
                        </a:rPr>
                        <m:t>𝛿</m:t>
                      </m:r>
                      <m:r>
                        <a:rPr lang="en-US" altLang="zh-CN" sz="2800" b="0" i="1" smtClean="0">
                          <a:solidFill>
                            <a:srgbClr val="000000"/>
                          </a:solidFill>
                          <a:latin typeface="Cambria Math" panose="02040503050406030204" pitchFamily="18" charset="0"/>
                          <a:cs typeface="Times New Roman" pitchFamily="18" charset="0"/>
                        </a:rPr>
                        <m:t>(</m:t>
                      </m:r>
                      <m:r>
                        <a:rPr lang="zh-CN" altLang="en-US" sz="2800" b="0" i="1" smtClean="0">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b="0" i="1" smtClean="0">
                              <a:solidFill>
                                <a:srgbClr val="000000"/>
                              </a:solidFill>
                              <a:latin typeface="Cambria Math" panose="02040503050406030204" pitchFamily="18" charset="0"/>
                              <a:cs typeface="Times New Roman" pitchFamily="18" charset="0"/>
                            </a:rPr>
                          </m:ctrlPr>
                        </m:sSubPr>
                        <m:e>
                          <m:r>
                            <a:rPr lang="zh-CN" altLang="en-US" sz="2800" b="0" i="1" smtClean="0">
                              <a:solidFill>
                                <a:srgbClr val="000000"/>
                              </a:solidFill>
                              <a:latin typeface="Cambria Math" panose="02040503050406030204" pitchFamily="18" charset="0"/>
                              <a:cs typeface="Times New Roman" pitchFamily="18" charset="0"/>
                            </a:rPr>
                            <m:t>𝜔</m:t>
                          </m:r>
                        </m:e>
                        <m:sub>
                          <m:r>
                            <a:rPr lang="en-US" altLang="zh-CN" sz="2800" b="0" i="1" smtClean="0">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sSup>
                        <m:sSupPr>
                          <m:ctrlPr>
                            <a:rPr lang="en-US" altLang="zh-CN" sz="2800" b="0" i="1" smtClean="0">
                              <a:solidFill>
                                <a:srgbClr val="000000"/>
                              </a:solidFill>
                              <a:latin typeface="Cambria Math" panose="02040503050406030204" pitchFamily="18" charset="0"/>
                              <a:cs typeface="Times New Roman" pitchFamily="18" charset="0"/>
                            </a:rPr>
                          </m:ctrlPr>
                        </m:sSupPr>
                        <m:e>
                          <m:r>
                            <a:rPr lang="en-US" altLang="zh-CN" sz="2800" b="0" i="1" smtClean="0">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𝑗</m:t>
                          </m:r>
                          <m:r>
                            <a:rPr lang="zh-CN" altLang="en-US" sz="2800" b="0" i="1" smtClean="0">
                              <a:solidFill>
                                <a:srgbClr val="000000"/>
                              </a:solidFill>
                              <a:latin typeface="Cambria Math" panose="02040503050406030204" pitchFamily="18" charset="0"/>
                              <a:cs typeface="Times New Roman" pitchFamily="18" charset="0"/>
                            </a:rPr>
                            <m:t>𝜑</m:t>
                          </m:r>
                        </m:sup>
                      </m:sSup>
                    </m:oMath>
                  </m:oMathPara>
                </a14:m>
                <a:endParaRPr lang="en-US" altLang="zh-CN" sz="280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2800" i="1" smtClean="0">
                              <a:solidFill>
                                <a:schemeClr val="tx1"/>
                              </a:solidFill>
                              <a:latin typeface="Cambria Math" panose="02040503050406030204" pitchFamily="18" charset="0"/>
                              <a:cs typeface="Times New Roman" panose="02020603050405020304" pitchFamily="18" charset="0"/>
                            </a:rPr>
                          </m:ctrlPr>
                        </m:sSupPr>
                        <m:e>
                          <m:r>
                            <a:rPr lang="en-US" altLang="zh-TW" sz="2800" i="1">
                              <a:solidFill>
                                <a:schemeClr val="tx1"/>
                              </a:solidFill>
                              <a:latin typeface="Cambria Math" panose="02040503050406030204" pitchFamily="18" charset="0"/>
                              <a:cs typeface="Times New Roman" panose="02020603050405020304" pitchFamily="18" charset="0"/>
                            </a:rPr>
                            <m:t>𝑒</m:t>
                          </m:r>
                        </m:e>
                        <m:sup>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cs typeface="Times New Roman" panose="02020603050405020304" pitchFamily="18" charset="0"/>
                            </a:rPr>
                            <m:t>𝑗</m:t>
                          </m:r>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i="1">
                                  <a:solidFill>
                                    <a:schemeClr val="tx1"/>
                                  </a:solidFill>
                                  <a:latin typeface="Cambria Math" panose="02040503050406030204" pitchFamily="18" charset="0"/>
                                  <a:cs typeface="Times New Roman" panose="02020603050405020304" pitchFamily="18" charset="0"/>
                                </a:rPr>
                                <m:t>+</m:t>
                              </m:r>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𝜑</m:t>
                              </m:r>
                            </m:e>
                          </m:d>
                        </m:sup>
                      </m:sSup>
                      <m:r>
                        <a:rPr lang="en-US" altLang="zh-TW" sz="2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2</m:t>
                      </m:r>
                      <m:r>
                        <m:rPr>
                          <m:sty m:val="p"/>
                        </m:rPr>
                        <a:rPr lang="en-US" altLang="zh-CN" sz="2800" i="1">
                          <a:solidFill>
                            <a:srgbClr val="000000"/>
                          </a:solidFill>
                          <a:latin typeface="Cambria Math" panose="02040503050406030204" pitchFamily="18" charset="0"/>
                          <a:cs typeface="Times New Roman" pitchFamily="18" charset="0"/>
                        </a:rPr>
                        <m:t>π</m:t>
                      </m:r>
                      <m:r>
                        <a:rPr lang="zh-CN" altLang="en-US" sz="2800" b="0" i="1" smtClean="0">
                          <a:solidFill>
                            <a:srgbClr val="000000"/>
                          </a:solidFill>
                          <a:latin typeface="Cambria Math" panose="02040503050406030204" pitchFamily="18" charset="0"/>
                          <a:cs typeface="Times New Roman" pitchFamily="18" charset="0"/>
                        </a:rPr>
                        <m:t>𝛿</m:t>
                      </m:r>
                      <m:r>
                        <a:rPr lang="en-US" altLang="zh-CN" sz="2800" b="0" i="1" smtClean="0">
                          <a:solidFill>
                            <a:srgbClr val="000000"/>
                          </a:solidFill>
                          <a:latin typeface="Cambria Math" panose="02040503050406030204" pitchFamily="18" charset="0"/>
                          <a:cs typeface="Times New Roman" pitchFamily="18" charset="0"/>
                        </a:rPr>
                        <m:t>(</m:t>
                      </m:r>
                      <m:r>
                        <a:rPr lang="zh-CN" altLang="en-US" sz="2800" b="0" i="1" smtClean="0">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b="0" i="1" smtClean="0">
                              <a:solidFill>
                                <a:srgbClr val="000000"/>
                              </a:solidFill>
                              <a:latin typeface="Cambria Math" panose="02040503050406030204" pitchFamily="18" charset="0"/>
                              <a:cs typeface="Times New Roman" pitchFamily="18" charset="0"/>
                            </a:rPr>
                          </m:ctrlPr>
                        </m:sSubPr>
                        <m:e>
                          <m:r>
                            <a:rPr lang="zh-CN" altLang="en-US" sz="2800" b="0" i="1" smtClean="0">
                              <a:solidFill>
                                <a:srgbClr val="000000"/>
                              </a:solidFill>
                              <a:latin typeface="Cambria Math" panose="02040503050406030204" pitchFamily="18" charset="0"/>
                              <a:cs typeface="Times New Roman" pitchFamily="18" charset="0"/>
                            </a:rPr>
                            <m:t>𝜔</m:t>
                          </m:r>
                        </m:e>
                        <m:sub>
                          <m:r>
                            <a:rPr lang="en-US" altLang="zh-CN" sz="2800" b="0" i="1" smtClean="0">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oMath>
                  </m:oMathPara>
                </a14:m>
                <a:endParaRPr lang="en-US" altLang="zh-CN" sz="2800" dirty="0"/>
              </a:p>
              <a:p>
                <a:pPr marL="0" indent="0">
                  <a:buNone/>
                </a:pPr>
                <a:endParaRPr lang="en-US" altLang="zh-CN" sz="2800" dirty="0"/>
              </a:p>
              <a:p>
                <a:pPr marL="0" indent="0">
                  <a:buNone/>
                </a:pPr>
                <a14:m>
                  <m:oMathPara xmlns:m="http://schemas.openxmlformats.org/officeDocument/2006/math">
                    <m:oMathParaPr>
                      <m:jc m:val="centerGroup"/>
                    </m:oMathParaPr>
                    <m:oMath xmlns:m="http://schemas.openxmlformats.org/officeDocument/2006/math">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i="1">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r>
                        <a:rPr lang="en-US" altLang="zh-CN"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oMath>
                  </m:oMathPara>
                </a14:m>
                <a:endParaRPr lang="en-US" altLang="zh-CN" sz="2800" dirty="0"/>
              </a:p>
              <a:p>
                <a:pPr marL="0" indent="0">
                  <a:buNone/>
                </a:pPr>
                <a:endParaRPr lang="en-US" altLang="zh-CN" sz="2800" dirty="0"/>
              </a:p>
              <a:p>
                <a:pPr marL="0" indent="0">
                  <a:buNone/>
                </a:pPr>
                <a:endParaRPr lang="zh-CN" altLang="en-US" sz="2800" dirty="0"/>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44</a:t>
            </a:fld>
            <a:endParaRPr lang="zh-CN" altLang="en-US" dirty="0"/>
          </a:p>
        </p:txBody>
      </p:sp>
    </p:spTree>
    <p:extLst>
      <p:ext uri="{BB962C8B-B14F-4D97-AF65-F5344CB8AC3E}">
        <p14:creationId xmlns:p14="http://schemas.microsoft.com/office/powerpoint/2010/main" val="1128126678"/>
      </p:ext>
    </p:extLst>
  </p:cSld>
  <p:clrMapOvr>
    <a:masterClrMapping/>
  </p:clrMapOvr>
  <p:transition spd="med">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𝑋</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𝑗</m:t>
                          </m:r>
                          <m:r>
                            <a:rPr lang="zh-TW" altLang="en-US" sz="2800" b="0" i="1" smtClean="0">
                              <a:solidFill>
                                <a:srgbClr val="000000"/>
                              </a:solidFill>
                              <a:latin typeface="Cambria Math" panose="02040503050406030204" pitchFamily="18" charset="0"/>
                              <a:cs typeface="Times New Roman" pitchFamily="18" charset="0"/>
                            </a:rPr>
                            <m:t>𝜔</m:t>
                          </m:r>
                        </m:e>
                      </m:d>
                      <m:r>
                        <a:rPr lang="en-US" altLang="zh-TW"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i="1">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r>
                        <a:rPr lang="en-US" altLang="zh-CN"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oMath>
                  </m:oMathPara>
                </a14:m>
                <a:endParaRPr lang="en-US" altLang="zh-CN" sz="2800" dirty="0"/>
              </a:p>
              <a:p>
                <a:pPr marL="0" indent="0">
                  <a:buNone/>
                </a:pPr>
                <a:endParaRPr lang="en-US" altLang="zh-CN" sz="2800" dirty="0"/>
              </a:p>
              <a:p>
                <a:pPr>
                  <a:buFont typeface="Arial" panose="020B0604020202020204" pitchFamily="34" charset="0"/>
                  <a:buChar char="•"/>
                </a:pPr>
                <a:r>
                  <a:rPr lang="en-US" altLang="zh-CN" sz="2800" dirty="0"/>
                  <a:t>  </a:t>
                </a:r>
                <a:r>
                  <a:rPr lang="en-US" altLang="zh-CN" sz="2800" dirty="0">
                    <a:latin typeface="Times New Roman" panose="02020603050405020304" pitchFamily="18" charset="0"/>
                    <a:cs typeface="Times New Roman" panose="02020603050405020304" pitchFamily="18" charset="0"/>
                  </a:rPr>
                  <a:t>After feeding the samples into low-pass filter, </a:t>
                </a:r>
                <a14:m>
                  <m:oMath xmlns:m="http://schemas.openxmlformats.org/officeDocument/2006/math">
                    <m:sSub>
                      <m:sSubPr>
                        <m:ctrlPr>
                          <a:rPr lang="en-US" altLang="zh-CN" sz="2800" i="1" smtClean="0">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solidFill>
                              <a:srgbClr val="000000"/>
                            </a:solidFill>
                            <a:latin typeface="Cambria Math" panose="02040503050406030204" pitchFamily="18" charset="0"/>
                            <a:cs typeface="Times New Roman" pitchFamily="18" charset="0"/>
                          </a:rPr>
                        </m:ctrlPr>
                      </m:sSubPr>
                      <m:e>
                        <m:r>
                          <a:rPr lang="en-US" altLang="zh-CN" sz="2800" b="0" i="1" smtClean="0">
                            <a:solidFill>
                              <a:srgbClr val="000000"/>
                            </a:solidFill>
                            <a:latin typeface="Cambria Math" panose="02040503050406030204" pitchFamily="18" charset="0"/>
                            <a:cs typeface="Times New Roman" pitchFamily="18" charset="0"/>
                          </a:rPr>
                          <m:t>−</m:t>
                        </m:r>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oMath>
                </a14:m>
                <a:r>
                  <a:rPr lang="en-US" altLang="zh-CN" sz="2800" dirty="0">
                    <a:latin typeface="Times New Roman" panose="02020603050405020304" pitchFamily="18" charset="0"/>
                    <a:cs typeface="Times New Roman" panose="02020603050405020304" pitchFamily="18" charset="0"/>
                  </a:rPr>
                  <a:t> components become </a:t>
                </a:r>
                <a14:m>
                  <m:oMath xmlns:m="http://schemas.openxmlformats.org/officeDocument/2006/math">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b="0" i="1" smtClean="0">
                            <a:solidFill>
                              <a:srgbClr val="000000"/>
                            </a:solidFill>
                            <a:latin typeface="Cambria Math" panose="02040503050406030204" pitchFamily="18" charset="0"/>
                            <a:cs typeface="Times New Roman" pitchFamily="18" charset="0"/>
                          </a:rPr>
                        </m:ctrlPr>
                      </m:sSubPr>
                      <m:e>
                        <m:r>
                          <a:rPr lang="zh-CN" altLang="en-US" sz="2800" b="0" i="1" smtClean="0">
                            <a:solidFill>
                              <a:srgbClr val="000000"/>
                            </a:solidFill>
                            <a:latin typeface="Cambria Math" panose="02040503050406030204" pitchFamily="18" charset="0"/>
                            <a:cs typeface="Times New Roman" pitchFamily="18" charset="0"/>
                          </a:rPr>
                          <m:t>𝜔</m:t>
                        </m:r>
                      </m:e>
                      <m:sub>
                        <m:r>
                          <a:rPr lang="en-US" altLang="zh-CN" sz="2800" b="0" i="1" smtClean="0">
                            <a:solidFill>
                              <a:srgbClr val="000000"/>
                            </a:solidFill>
                            <a:latin typeface="Cambria Math" panose="02040503050406030204" pitchFamily="18" charset="0"/>
                            <a:cs typeface="Times New Roman" pitchFamily="18" charset="0"/>
                          </a:rPr>
                          <m:t>𝑠</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solidFill>
                              <a:srgbClr val="000000"/>
                            </a:solidFill>
                            <a:latin typeface="Cambria Math" panose="02040503050406030204" pitchFamily="18" charset="0"/>
                            <a:cs typeface="Times New Roman" pitchFamily="18" charset="0"/>
                          </a:rPr>
                        </m:ctrlPr>
                      </m:sSubPr>
                      <m:e>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𝑠</m:t>
                            </m:r>
                          </m:sub>
                        </m:sSub>
                        <m:r>
                          <a:rPr lang="en-US" altLang="zh-CN" sz="2800" i="1">
                            <a:solidFill>
                              <a:srgbClr val="000000"/>
                            </a:solidFill>
                            <a:latin typeface="Cambria Math" panose="02040503050406030204" pitchFamily="18" charset="0"/>
                            <a:cs typeface="Times New Roman" pitchFamily="18" charset="0"/>
                          </a:rPr>
                          <m:t>−</m:t>
                        </m:r>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oMath>
                </a14:m>
                <a:r>
                  <a:rPr lang="en-US" altLang="zh-CN" sz="2800" dirty="0">
                    <a:latin typeface="Times New Roman" panose="02020603050405020304" pitchFamily="18" charset="0"/>
                    <a:cs typeface="Times New Roman" panose="02020603050405020304" pitchFamily="18" charset="0"/>
                  </a:rPr>
                  <a:t> components, respectively. </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将样品送入低通滤波器后，</a:t>
                </a:r>
                <a:r>
                  <a:rPr lang="en-US" altLang="zh-CN" sz="2000" dirty="0">
                    <a:solidFill>
                      <a:srgbClr val="000000"/>
                    </a:solidFill>
                    <a:cs typeface="Times New Roman" pitchFamily="18" charset="0"/>
                  </a:rPr>
                  <a:t> </a:t>
                </a:r>
                <a14:m>
                  <m:oMath xmlns:m="http://schemas.openxmlformats.org/officeDocument/2006/math">
                    <m:sSub>
                      <m:sSubPr>
                        <m:ctrlPr>
                          <a:rPr lang="en-US" altLang="zh-CN" sz="2000" i="1" smtClean="0">
                            <a:solidFill>
                              <a:srgbClr val="000000"/>
                            </a:solidFill>
                            <a:latin typeface="Cambria Math" panose="02040503050406030204" pitchFamily="18" charset="0"/>
                            <a:cs typeface="Times New Roman" pitchFamily="18" charset="0"/>
                          </a:rPr>
                        </m:ctrlPr>
                      </m:sSubPr>
                      <m:e>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0</m:t>
                        </m:r>
                      </m:sub>
                    </m:sSub>
                  </m:oMath>
                </a14:m>
                <a:r>
                  <a:rPr lang="zh-CN" altLang="en-US" sz="2000" b="0" i="0" dirty="0">
                    <a:solidFill>
                      <a:srgbClr val="333333"/>
                    </a:solidFill>
                    <a:effectLst/>
                    <a:latin typeface="Arial" panose="020B0604020202020204" pitchFamily="34" charset="0"/>
                  </a:rPr>
                  <a:t>和</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itchFamily="18" charset="0"/>
                          </a:rPr>
                        </m:ctrlPr>
                      </m:sSubPr>
                      <m:e>
                        <m:r>
                          <a:rPr lang="en-US" altLang="zh-CN" sz="2000" i="1">
                            <a:solidFill>
                              <a:srgbClr val="000000"/>
                            </a:solidFill>
                            <a:latin typeface="Cambria Math" panose="02040503050406030204" pitchFamily="18" charset="0"/>
                            <a:cs typeface="Times New Roman" pitchFamily="18" charset="0"/>
                          </a:rPr>
                          <m:t>−</m:t>
                        </m:r>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0</m:t>
                        </m:r>
                      </m:sub>
                    </m:sSub>
                  </m:oMath>
                </a14:m>
                <a:r>
                  <a:rPr lang="zh-CN" altLang="en-US" sz="2000" b="0" i="0" dirty="0">
                    <a:solidFill>
                      <a:srgbClr val="333333"/>
                    </a:solidFill>
                    <a:effectLst/>
                    <a:latin typeface="Arial" panose="020B0604020202020204" pitchFamily="34" charset="0"/>
                  </a:rPr>
                  <a:t>分别变成</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itchFamily="18" charset="0"/>
                          </a:rPr>
                        </m:ctrlPr>
                      </m:sSubPr>
                      <m:e>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0</m:t>
                        </m:r>
                      </m:sub>
                    </m:sSub>
                    <m:r>
                      <a:rPr lang="en-US" altLang="zh-CN" sz="2000" i="1">
                        <a:solidFill>
                          <a:srgbClr val="000000"/>
                        </a:solidFill>
                        <a:latin typeface="Cambria Math" panose="02040503050406030204" pitchFamily="18" charset="0"/>
                        <a:cs typeface="Times New Roman" pitchFamily="18" charset="0"/>
                      </a:rPr>
                      <m:t>−</m:t>
                    </m:r>
                    <m:sSub>
                      <m:sSubPr>
                        <m:ctrlPr>
                          <a:rPr lang="en-US" altLang="zh-CN" sz="2000" i="1">
                            <a:solidFill>
                              <a:srgbClr val="000000"/>
                            </a:solidFill>
                            <a:latin typeface="Cambria Math" panose="02040503050406030204" pitchFamily="18" charset="0"/>
                            <a:cs typeface="Times New Roman" pitchFamily="18" charset="0"/>
                          </a:rPr>
                        </m:ctrlPr>
                      </m:sSubPr>
                      <m:e>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𝑠</m:t>
                        </m:r>
                      </m:sub>
                    </m:sSub>
                  </m:oMath>
                </a14:m>
                <a:r>
                  <a:rPr lang="zh-CN" altLang="en-US" sz="2000" b="0" i="0" dirty="0">
                    <a:solidFill>
                      <a:srgbClr val="333333"/>
                    </a:solidFill>
                    <a:effectLst/>
                    <a:latin typeface="Arial" panose="020B0604020202020204" pitchFamily="34" charset="0"/>
                  </a:rPr>
                  <a:t>和</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itchFamily="18" charset="0"/>
                          </a:rPr>
                        </m:ctrlPr>
                      </m:sSubPr>
                      <m:e>
                        <m:sSub>
                          <m:sSubPr>
                            <m:ctrlPr>
                              <a:rPr lang="en-US" altLang="zh-CN" sz="2000" i="1">
                                <a:solidFill>
                                  <a:srgbClr val="000000"/>
                                </a:solidFill>
                                <a:latin typeface="Cambria Math" panose="02040503050406030204" pitchFamily="18" charset="0"/>
                                <a:cs typeface="Times New Roman" pitchFamily="18" charset="0"/>
                              </a:rPr>
                            </m:ctrlPr>
                          </m:sSubPr>
                          <m:e>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𝑠</m:t>
                            </m:r>
                          </m:sub>
                        </m:sSub>
                        <m:r>
                          <a:rPr lang="en-US" altLang="zh-CN" sz="2000" i="1">
                            <a:solidFill>
                              <a:srgbClr val="000000"/>
                            </a:solidFill>
                            <a:latin typeface="Cambria Math" panose="02040503050406030204" pitchFamily="18" charset="0"/>
                            <a:cs typeface="Times New Roman" pitchFamily="18" charset="0"/>
                          </a:rPr>
                          <m:t>−</m:t>
                        </m:r>
                        <m:r>
                          <a:rPr lang="zh-CN" altLang="en-US" sz="2000" i="1">
                            <a:solidFill>
                              <a:srgbClr val="000000"/>
                            </a:solidFill>
                            <a:latin typeface="Cambria Math" panose="02040503050406030204" pitchFamily="18" charset="0"/>
                            <a:cs typeface="Times New Roman" pitchFamily="18" charset="0"/>
                          </a:rPr>
                          <m:t>𝜔</m:t>
                        </m:r>
                      </m:e>
                      <m:sub>
                        <m:r>
                          <a:rPr lang="en-US" altLang="zh-CN" sz="2000" i="1">
                            <a:solidFill>
                              <a:srgbClr val="000000"/>
                            </a:solidFill>
                            <a:latin typeface="Cambria Math" panose="02040503050406030204" pitchFamily="18" charset="0"/>
                            <a:cs typeface="Times New Roman" pitchFamily="18" charset="0"/>
                          </a:rPr>
                          <m:t>0</m:t>
                        </m:r>
                      </m:sub>
                    </m:sSub>
                  </m:oMath>
                </a14:m>
                <a:r>
                  <a:rPr lang="en-US" altLang="zh-CN" sz="2000" dirty="0">
                    <a:latin typeface="Times New Roman" panose="02020603050405020304" pitchFamily="18" charset="0"/>
                    <a:cs typeface="Times New Roman" panose="02020603050405020304" pitchFamily="18" charset="0"/>
                  </a:rPr>
                  <a:t> </a:t>
                </a:r>
                <a:endParaRPr lang="zh-CN" altLang="en-US" sz="2800" dirty="0"/>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45</a:t>
            </a:fld>
            <a:endParaRPr lang="zh-CN" altLang="en-US" dirty="0"/>
          </a:p>
        </p:txBody>
      </p:sp>
      <p:grpSp>
        <p:nvGrpSpPr>
          <p:cNvPr id="17" name="组合 16">
            <a:extLst>
              <a:ext uri="{FF2B5EF4-FFF2-40B4-BE49-F238E27FC236}">
                <a16:creationId xmlns:a16="http://schemas.microsoft.com/office/drawing/2014/main" id="{F079A986-DA60-4E15-906A-FD8BCEC4DFB7}"/>
              </a:ext>
            </a:extLst>
          </p:cNvPr>
          <p:cNvGrpSpPr/>
          <p:nvPr/>
        </p:nvGrpSpPr>
        <p:grpSpPr>
          <a:xfrm>
            <a:off x="349237" y="3861048"/>
            <a:ext cx="11097004" cy="2255532"/>
            <a:chOff x="191344" y="3050525"/>
            <a:chExt cx="11097004" cy="2255532"/>
          </a:xfrm>
        </p:grpSpPr>
        <p:pic>
          <p:nvPicPr>
            <p:cNvPr id="8" name="图片 7">
              <a:extLst>
                <a:ext uri="{FF2B5EF4-FFF2-40B4-BE49-F238E27FC236}">
                  <a16:creationId xmlns:a16="http://schemas.microsoft.com/office/drawing/2014/main" id="{3F286D09-B221-4689-A952-71E23D8D5D15}"/>
                </a:ext>
              </a:extLst>
            </p:cNvPr>
            <p:cNvPicPr>
              <a:picLocks noChangeAspect="1"/>
            </p:cNvPicPr>
            <p:nvPr/>
          </p:nvPicPr>
          <p:blipFill rotWithShape="1">
            <a:blip r:embed="rId4"/>
            <a:srcRect t="1" b="84821"/>
            <a:stretch/>
          </p:blipFill>
          <p:spPr>
            <a:xfrm>
              <a:off x="191344" y="3225892"/>
              <a:ext cx="4968552" cy="1296144"/>
            </a:xfrm>
            <a:prstGeom prst="rect">
              <a:avLst/>
            </a:prstGeom>
          </p:spPr>
        </p:pic>
        <p:pic>
          <p:nvPicPr>
            <p:cNvPr id="10" name="图片 9">
              <a:extLst>
                <a:ext uri="{FF2B5EF4-FFF2-40B4-BE49-F238E27FC236}">
                  <a16:creationId xmlns:a16="http://schemas.microsoft.com/office/drawing/2014/main" id="{98A97962-78B9-449F-B6E3-DA28B9EFD86B}"/>
                </a:ext>
              </a:extLst>
            </p:cNvPr>
            <p:cNvPicPr>
              <a:picLocks noChangeAspect="1"/>
            </p:cNvPicPr>
            <p:nvPr/>
          </p:nvPicPr>
          <p:blipFill rotWithShape="1">
            <a:blip r:embed="rId4"/>
            <a:srcRect l="-247" t="58941" r="247" b="23352"/>
            <a:stretch/>
          </p:blipFill>
          <p:spPr>
            <a:xfrm>
              <a:off x="6319796" y="3225892"/>
              <a:ext cx="4968552" cy="1512168"/>
            </a:xfrm>
            <a:prstGeom prst="rect">
              <a:avLst/>
            </a:prstGeom>
          </p:spPr>
        </p:pic>
        <p:sp>
          <p:nvSpPr>
            <p:cNvPr id="11" name="箭头: 右 10">
              <a:extLst>
                <a:ext uri="{FF2B5EF4-FFF2-40B4-BE49-F238E27FC236}">
                  <a16:creationId xmlns:a16="http://schemas.microsoft.com/office/drawing/2014/main" id="{F6C0151B-5219-4653-AF7B-3C947EBDF341}"/>
                </a:ext>
              </a:extLst>
            </p:cNvPr>
            <p:cNvSpPr/>
            <p:nvPr/>
          </p:nvSpPr>
          <p:spPr bwMode="auto">
            <a:xfrm>
              <a:off x="5023652" y="3746578"/>
              <a:ext cx="1296144" cy="660988"/>
            </a:xfrm>
            <a:prstGeom prst="rightArrow">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任意多边形: 形状 13">
              <a:extLst>
                <a:ext uri="{FF2B5EF4-FFF2-40B4-BE49-F238E27FC236}">
                  <a16:creationId xmlns:a16="http://schemas.microsoft.com/office/drawing/2014/main" id="{8CADE5AA-8021-482C-A37F-4BD1626024DF}"/>
                </a:ext>
              </a:extLst>
            </p:cNvPr>
            <p:cNvSpPr/>
            <p:nvPr/>
          </p:nvSpPr>
          <p:spPr bwMode="auto">
            <a:xfrm>
              <a:off x="3418318" y="3050525"/>
              <a:ext cx="5161660" cy="803628"/>
            </a:xfrm>
            <a:custGeom>
              <a:avLst/>
              <a:gdLst>
                <a:gd name="connsiteX0" fmla="*/ 0 w 5161660"/>
                <a:gd name="connsiteY0" fmla="*/ 726716 h 803628"/>
                <a:gd name="connsiteX1" fmla="*/ 1640792 w 5161660"/>
                <a:gd name="connsiteY1" fmla="*/ 324 h 803628"/>
                <a:gd name="connsiteX2" fmla="*/ 5161660 w 5161660"/>
                <a:gd name="connsiteY2" fmla="*/ 803628 h 803628"/>
              </a:gdLst>
              <a:ahLst/>
              <a:cxnLst>
                <a:cxn ang="0">
                  <a:pos x="connsiteX0" y="connsiteY0"/>
                </a:cxn>
                <a:cxn ang="0">
                  <a:pos x="connsiteX1" y="connsiteY1"/>
                </a:cxn>
                <a:cxn ang="0">
                  <a:pos x="connsiteX2" y="connsiteY2"/>
                </a:cxn>
              </a:cxnLst>
              <a:rect l="l" t="t" r="r" b="b"/>
              <a:pathLst>
                <a:path w="5161660" h="803628">
                  <a:moveTo>
                    <a:pt x="0" y="726716"/>
                  </a:moveTo>
                  <a:cubicBezTo>
                    <a:pt x="390257" y="357110"/>
                    <a:pt x="780515" y="-12495"/>
                    <a:pt x="1640792" y="324"/>
                  </a:cubicBezTo>
                  <a:cubicBezTo>
                    <a:pt x="2501069" y="13143"/>
                    <a:pt x="4542090" y="666895"/>
                    <a:pt x="5161660" y="803628"/>
                  </a:cubicBezTo>
                </a:path>
              </a:pathLst>
            </a:custGeom>
            <a:noFill/>
            <a:ln w="19050" cap="flat" cmpd="sng" algn="ctr">
              <a:solidFill>
                <a:srgbClr val="FF0000"/>
              </a:solidFill>
              <a:prstDash val="solid"/>
              <a:round/>
              <a:headEnd type="none" w="med" len="med"/>
              <a:tailEnd type="arrow"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6" name="任意多边形: 形状 15">
              <a:extLst>
                <a:ext uri="{FF2B5EF4-FFF2-40B4-BE49-F238E27FC236}">
                  <a16:creationId xmlns:a16="http://schemas.microsoft.com/office/drawing/2014/main" id="{B0E2EEB3-7E50-42DC-A537-16BE915010E7}"/>
                </a:ext>
              </a:extLst>
            </p:cNvPr>
            <p:cNvSpPr/>
            <p:nvPr/>
          </p:nvSpPr>
          <p:spPr bwMode="auto">
            <a:xfrm flipV="1">
              <a:off x="2351584" y="4347841"/>
              <a:ext cx="6984776" cy="958216"/>
            </a:xfrm>
            <a:custGeom>
              <a:avLst/>
              <a:gdLst>
                <a:gd name="connsiteX0" fmla="*/ 0 w 5161660"/>
                <a:gd name="connsiteY0" fmla="*/ 726716 h 803628"/>
                <a:gd name="connsiteX1" fmla="*/ 1640792 w 5161660"/>
                <a:gd name="connsiteY1" fmla="*/ 324 h 803628"/>
                <a:gd name="connsiteX2" fmla="*/ 5161660 w 5161660"/>
                <a:gd name="connsiteY2" fmla="*/ 803628 h 803628"/>
              </a:gdLst>
              <a:ahLst/>
              <a:cxnLst>
                <a:cxn ang="0">
                  <a:pos x="connsiteX0" y="connsiteY0"/>
                </a:cxn>
                <a:cxn ang="0">
                  <a:pos x="connsiteX1" y="connsiteY1"/>
                </a:cxn>
                <a:cxn ang="0">
                  <a:pos x="connsiteX2" y="connsiteY2"/>
                </a:cxn>
              </a:cxnLst>
              <a:rect l="l" t="t" r="r" b="b"/>
              <a:pathLst>
                <a:path w="5161660" h="803628">
                  <a:moveTo>
                    <a:pt x="0" y="726716"/>
                  </a:moveTo>
                  <a:cubicBezTo>
                    <a:pt x="390257" y="357110"/>
                    <a:pt x="780515" y="-12495"/>
                    <a:pt x="1640792" y="324"/>
                  </a:cubicBezTo>
                  <a:cubicBezTo>
                    <a:pt x="2501069" y="13143"/>
                    <a:pt x="4542090" y="666895"/>
                    <a:pt x="5161660" y="803628"/>
                  </a:cubicBezTo>
                </a:path>
              </a:pathLst>
            </a:custGeom>
            <a:ln>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spTree>
    <p:extLst>
      <p:ext uri="{BB962C8B-B14F-4D97-AF65-F5344CB8AC3E}">
        <p14:creationId xmlns:p14="http://schemas.microsoft.com/office/powerpoint/2010/main" val="2129046302"/>
      </p:ext>
    </p:extLst>
  </p:cSld>
  <p:clrMapOvr>
    <a:masterClrMapping/>
  </p:clrMapOvr>
  <p:transition spd="med">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groupChr>
                        <m:groupChrPr>
                          <m:chr m:val="↔"/>
                          <m:vertJc m:val="bot"/>
                          <m:ctrlPr>
                            <a:rPr lang="en-US" altLang="zh-TW" sz="2800" i="1">
                              <a:solidFill>
                                <a:srgbClr val="000000"/>
                              </a:solidFill>
                              <a:latin typeface="Cambria Math" panose="02040503050406030204" pitchFamily="18" charset="0"/>
                              <a:cs typeface="Times New Roman" pitchFamily="18" charset="0"/>
                            </a:rPr>
                          </m:ctrlPr>
                        </m:groupChrPr>
                        <m:e>
                          <m:r>
                            <m:rPr>
                              <m:brk m:alnAt="2"/>
                            </m:rPr>
                            <a:rPr lang="en-US" altLang="zh-TW" sz="2800" i="1">
                              <a:solidFill>
                                <a:srgbClr val="000000"/>
                              </a:solidFill>
                              <a:latin typeface="Cambria Math" panose="02040503050406030204" pitchFamily="18" charset="0"/>
                              <a:cs typeface="Times New Roman" pitchFamily="18" charset="0"/>
                            </a:rPr>
                            <m:t>𝐹</m:t>
                          </m:r>
                        </m:e>
                      </m:groupChr>
                      <m:r>
                        <a:rPr lang="en-US" altLang="zh-TW" sz="2800" b="0" i="1" smtClean="0">
                          <a:solidFill>
                            <a:srgbClr val="000000"/>
                          </a:solidFill>
                          <a:latin typeface="Cambria Math" panose="02040503050406030204" pitchFamily="18" charset="0"/>
                          <a:cs typeface="Times New Roman" pitchFamily="18" charset="0"/>
                        </a:rPr>
                        <m:t>𝑋</m:t>
                      </m:r>
                      <m:d>
                        <m:dPr>
                          <m:ctrlPr>
                            <a:rPr lang="en-US" altLang="zh-TW" sz="2800" b="0" i="1" smtClean="0">
                              <a:solidFill>
                                <a:srgbClr val="000000"/>
                              </a:solidFill>
                              <a:latin typeface="Cambria Math" panose="02040503050406030204" pitchFamily="18" charset="0"/>
                              <a:cs typeface="Times New Roman" pitchFamily="18" charset="0"/>
                            </a:rPr>
                          </m:ctrlPr>
                        </m:dPr>
                        <m:e>
                          <m:r>
                            <a:rPr lang="en-US" altLang="zh-TW" sz="2800" b="0" i="1" smtClean="0">
                              <a:solidFill>
                                <a:srgbClr val="000000"/>
                              </a:solidFill>
                              <a:latin typeface="Cambria Math" panose="02040503050406030204" pitchFamily="18" charset="0"/>
                              <a:cs typeface="Times New Roman" pitchFamily="18" charset="0"/>
                            </a:rPr>
                            <m:t>𝑗</m:t>
                          </m:r>
                          <m:r>
                            <a:rPr lang="zh-TW" altLang="en-US" sz="2800" b="0" i="1" smtClean="0">
                              <a:solidFill>
                                <a:srgbClr val="000000"/>
                              </a:solidFill>
                              <a:latin typeface="Cambria Math" panose="02040503050406030204" pitchFamily="18" charset="0"/>
                              <a:cs typeface="Times New Roman" pitchFamily="18" charset="0"/>
                            </a:rPr>
                            <m:t>𝜔</m:t>
                          </m:r>
                        </m:e>
                      </m:d>
                      <m:r>
                        <a:rPr lang="en-US" altLang="zh-TW"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i="1">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r>
                        <a:rPr lang="en-US" altLang="zh-CN"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e>
                      </m:d>
                    </m:oMath>
                  </m:oMathPara>
                </a14:m>
                <a:endParaRPr lang="en-US" altLang="zh-CN" sz="2800" dirty="0"/>
              </a:p>
              <a:p>
                <a:pPr marL="0" indent="0">
                  <a:buNone/>
                </a:pPr>
                <a:endParaRPr lang="en-US" altLang="zh-CN" sz="2800" i="1" dirty="0">
                  <a:solidFill>
                    <a:srgbClr val="000000"/>
                  </a:solidFill>
                  <a:latin typeface="Cambria Math" panose="02040503050406030204"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00"/>
                              </a:solidFill>
                              <a:latin typeface="Cambria Math" panose="02040503050406030204" pitchFamily="18" charset="0"/>
                              <a:cs typeface="Times New Roman" pitchFamily="18" charset="0"/>
                            </a:rPr>
                          </m:ctrlPr>
                        </m:sSubPr>
                        <m:e>
                          <m:r>
                            <a:rPr lang="en-US" altLang="zh-CN" sz="2800" b="0" i="1" smtClean="0">
                              <a:solidFill>
                                <a:srgbClr val="000000"/>
                              </a:solidFill>
                              <a:latin typeface="Cambria Math" panose="02040503050406030204" pitchFamily="18" charset="0"/>
                              <a:cs typeface="Times New Roman" pitchFamily="18" charset="0"/>
                            </a:rPr>
                            <m:t>𝑋</m:t>
                          </m:r>
                        </m:e>
                        <m:sub>
                          <m:r>
                            <a:rPr lang="en-US" altLang="zh-CN" sz="2800" b="0" i="1" smtClean="0">
                              <a:solidFill>
                                <a:srgbClr val="000000"/>
                              </a:solidFill>
                              <a:latin typeface="Cambria Math" panose="02040503050406030204" pitchFamily="18" charset="0"/>
                              <a:cs typeface="Times New Roman" pitchFamily="18" charset="0"/>
                            </a:rPr>
                            <m:t>𝑟</m:t>
                          </m:r>
                        </m:sub>
                      </m:sSub>
                      <m:d>
                        <m:dPr>
                          <m:ctrlPr>
                            <a:rPr lang="en-US" altLang="zh-CN" sz="2800" b="0" i="1" smtClean="0">
                              <a:solidFill>
                                <a:srgbClr val="000000"/>
                              </a:solidFill>
                              <a:latin typeface="Cambria Math" panose="02040503050406030204" pitchFamily="18" charset="0"/>
                              <a:cs typeface="Times New Roman" pitchFamily="18" charset="0"/>
                            </a:rPr>
                          </m:ctrlPr>
                        </m:dPr>
                        <m:e>
                          <m:r>
                            <a:rPr lang="en-US" altLang="zh-CN" sz="2800" b="0" i="1" smtClean="0">
                              <a:solidFill>
                                <a:srgbClr val="000000"/>
                              </a:solidFill>
                              <a:latin typeface="Cambria Math" panose="02040503050406030204" pitchFamily="18" charset="0"/>
                              <a:cs typeface="Times New Roman" pitchFamily="18" charset="0"/>
                            </a:rPr>
                            <m:t>𝑗</m:t>
                          </m:r>
                          <m:r>
                            <a:rPr lang="zh-CN" altLang="en-US" sz="2800" b="0" i="1" smtClean="0">
                              <a:solidFill>
                                <a:srgbClr val="000000"/>
                              </a:solidFill>
                              <a:latin typeface="Cambria Math" panose="02040503050406030204" pitchFamily="18" charset="0"/>
                              <a:cs typeface="Times New Roman" pitchFamily="18" charset="0"/>
                            </a:rPr>
                            <m:t>𝜔</m:t>
                          </m:r>
                        </m:e>
                      </m:d>
                      <m:r>
                        <a:rPr lang="en-US" altLang="zh-CN"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i="1">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en-US" altLang="zh-CN" sz="2800" b="0" i="1" smtClean="0">
                                  <a:solidFill>
                                    <a:srgbClr val="000000"/>
                                  </a:solidFill>
                                  <a:latin typeface="Cambria Math" panose="02040503050406030204" pitchFamily="18" charset="0"/>
                                  <a:cs typeface="Times New Roman" pitchFamily="18" charset="0"/>
                                </a:rPr>
                                <m:t>(</m:t>
                              </m:r>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𝑠</m:t>
                              </m:r>
                            </m:sub>
                          </m:sSub>
                          <m:r>
                            <a:rPr lang="en-US" altLang="zh-CN" sz="2800" b="0" i="1" smtClean="0">
                              <a:solidFill>
                                <a:srgbClr val="000000"/>
                              </a:solidFill>
                              <a:latin typeface="Cambria Math" panose="02040503050406030204" pitchFamily="18" charset="0"/>
                              <a:cs typeface="Times New Roman" pitchFamily="18" charset="0"/>
                            </a:rPr>
                            <m:t>)</m:t>
                          </m:r>
                        </m:e>
                      </m:d>
                      <m:r>
                        <a:rPr lang="en-US" altLang="zh-CN" sz="2800" b="0" i="1" smtClean="0">
                          <a:solidFill>
                            <a:srgbClr val="000000"/>
                          </a:solidFill>
                          <a:latin typeface="Cambria Math" panose="02040503050406030204" pitchFamily="18" charset="0"/>
                          <a:cs typeface="Times New Roman" pitchFamily="18" charset="0"/>
                        </a:rPr>
                        <m:t>+</m:t>
                      </m:r>
                      <m:r>
                        <m:rPr>
                          <m:sty m:val="p"/>
                        </m:rPr>
                        <a:rPr lang="en-US" altLang="zh-CN" sz="2800" i="1">
                          <a:solidFill>
                            <a:srgbClr val="000000"/>
                          </a:solidFill>
                          <a:latin typeface="Cambria Math" panose="02040503050406030204" pitchFamily="18" charset="0"/>
                          <a:cs typeface="Times New Roman" pitchFamily="18" charset="0"/>
                        </a:rPr>
                        <m:t>π</m:t>
                      </m:r>
                      <m:sSup>
                        <m:sSupPr>
                          <m:ctrlPr>
                            <a:rPr lang="en-US" altLang="zh-CN" sz="2800" i="1">
                              <a:solidFill>
                                <a:srgbClr val="000000"/>
                              </a:solidFill>
                              <a:latin typeface="Cambria Math" panose="02040503050406030204" pitchFamily="18" charset="0"/>
                              <a:cs typeface="Times New Roman" pitchFamily="18" charset="0"/>
                            </a:rPr>
                          </m:ctrlPr>
                        </m:sSupPr>
                        <m:e>
                          <m:r>
                            <a:rPr lang="en-US" altLang="zh-CN" sz="2800" i="1">
                              <a:solidFill>
                                <a:srgbClr val="000000"/>
                              </a:solidFill>
                              <a:latin typeface="Cambria Math" panose="02040503050406030204" pitchFamily="18" charset="0"/>
                              <a:cs typeface="Times New Roman" pitchFamily="18" charset="0"/>
                            </a:rPr>
                            <m:t>𝑒</m:t>
                          </m:r>
                        </m:e>
                        <m:sup>
                          <m:r>
                            <a:rPr lang="en-US" altLang="zh-CN" sz="2800" b="0" i="1" smtClean="0">
                              <a:solidFill>
                                <a:srgbClr val="000000"/>
                              </a:solidFill>
                              <a:latin typeface="Cambria Math" panose="02040503050406030204" pitchFamily="18" charset="0"/>
                              <a:cs typeface="Times New Roman" pitchFamily="18" charset="0"/>
                            </a:rPr>
                            <m:t>−</m:t>
                          </m:r>
                          <m:r>
                            <a:rPr lang="en-US" altLang="zh-CN" sz="2800" i="1">
                              <a:solidFill>
                                <a:srgbClr val="000000"/>
                              </a:solidFill>
                              <a:latin typeface="Cambria Math" panose="02040503050406030204" pitchFamily="18" charset="0"/>
                              <a:cs typeface="Times New Roman" pitchFamily="18" charset="0"/>
                            </a:rPr>
                            <m:t>𝑗</m:t>
                          </m:r>
                          <m:r>
                            <a:rPr lang="zh-CN" altLang="en-US" sz="2800" i="1">
                              <a:solidFill>
                                <a:srgbClr val="000000"/>
                              </a:solidFill>
                              <a:latin typeface="Cambria Math" panose="02040503050406030204" pitchFamily="18" charset="0"/>
                              <a:cs typeface="Times New Roman" pitchFamily="18" charset="0"/>
                            </a:rPr>
                            <m:t>𝜑</m:t>
                          </m:r>
                        </m:sup>
                      </m:sSup>
                      <m:r>
                        <a:rPr lang="zh-CN" altLang="en-US" sz="2800" i="1">
                          <a:solidFill>
                            <a:srgbClr val="000000"/>
                          </a:solidFill>
                          <a:latin typeface="Cambria Math" panose="02040503050406030204" pitchFamily="18" charset="0"/>
                          <a:cs typeface="Times New Roman" pitchFamily="18" charset="0"/>
                        </a:rPr>
                        <m:t>𝛿</m:t>
                      </m:r>
                      <m:d>
                        <m:dPr>
                          <m:ctrlPr>
                            <a:rPr lang="en-US" altLang="zh-CN" sz="2800" i="1">
                              <a:solidFill>
                                <a:srgbClr val="000000"/>
                              </a:solidFill>
                              <a:latin typeface="Cambria Math" panose="02040503050406030204" pitchFamily="18" charset="0"/>
                              <a:cs typeface="Times New Roman" pitchFamily="18" charset="0"/>
                            </a:rPr>
                          </m:ctrlPr>
                        </m:dPr>
                        <m:e>
                          <m:r>
                            <a:rPr lang="zh-CN" altLang="en-US" sz="2800" i="1">
                              <a:solidFill>
                                <a:srgbClr val="000000"/>
                              </a:solidFill>
                              <a:latin typeface="Cambria Math" panose="02040503050406030204" pitchFamily="18" charset="0"/>
                              <a:cs typeface="Times New Roman" pitchFamily="18" charset="0"/>
                            </a:rPr>
                            <m:t>𝜔</m:t>
                          </m:r>
                          <m:r>
                            <a:rPr lang="en-US" altLang="zh-CN" sz="2800" b="0" i="1" smtClean="0">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en-US" altLang="zh-CN" sz="2800" i="1">
                                  <a:solidFill>
                                    <a:srgbClr val="000000"/>
                                  </a:solidFill>
                                  <a:latin typeface="Cambria Math" panose="02040503050406030204" pitchFamily="18" charset="0"/>
                                  <a:cs typeface="Times New Roman" pitchFamily="18" charset="0"/>
                                </a:rPr>
                                <m:t>(</m:t>
                              </m:r>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0</m:t>
                              </m:r>
                            </m:sub>
                          </m:sSub>
                          <m:r>
                            <a:rPr lang="en-US" altLang="zh-CN" sz="2800" i="1">
                              <a:solidFill>
                                <a:srgbClr val="000000"/>
                              </a:solidFill>
                              <a:latin typeface="Cambria Math" panose="02040503050406030204" pitchFamily="18" charset="0"/>
                              <a:cs typeface="Times New Roman" pitchFamily="18" charset="0"/>
                            </a:rPr>
                            <m:t>−</m:t>
                          </m:r>
                          <m:sSub>
                            <m:sSubPr>
                              <m:ctrlPr>
                                <a:rPr lang="en-US" altLang="zh-CN" sz="2800" i="1">
                                  <a:solidFill>
                                    <a:srgbClr val="000000"/>
                                  </a:solidFill>
                                  <a:latin typeface="Cambria Math" panose="02040503050406030204" pitchFamily="18" charset="0"/>
                                  <a:cs typeface="Times New Roman" pitchFamily="18" charset="0"/>
                                </a:rPr>
                              </m:ctrlPr>
                            </m:sSubPr>
                            <m:e>
                              <m:r>
                                <a:rPr lang="zh-CN" altLang="en-US" sz="2800" i="1">
                                  <a:solidFill>
                                    <a:srgbClr val="000000"/>
                                  </a:solidFill>
                                  <a:latin typeface="Cambria Math" panose="02040503050406030204" pitchFamily="18" charset="0"/>
                                  <a:cs typeface="Times New Roman" pitchFamily="18" charset="0"/>
                                </a:rPr>
                                <m:t>𝜔</m:t>
                              </m:r>
                            </m:e>
                            <m:sub>
                              <m:r>
                                <a:rPr lang="en-US" altLang="zh-CN" sz="2800" i="1">
                                  <a:solidFill>
                                    <a:srgbClr val="000000"/>
                                  </a:solidFill>
                                  <a:latin typeface="Cambria Math" panose="02040503050406030204" pitchFamily="18" charset="0"/>
                                  <a:cs typeface="Times New Roman" pitchFamily="18" charset="0"/>
                                </a:rPr>
                                <m:t>𝑠</m:t>
                              </m:r>
                            </m:sub>
                          </m:sSub>
                          <m:r>
                            <a:rPr lang="en-US" altLang="zh-CN" sz="2800" b="0" i="1" smtClean="0">
                              <a:solidFill>
                                <a:srgbClr val="000000"/>
                              </a:solidFill>
                              <a:latin typeface="Cambria Math" panose="02040503050406030204" pitchFamily="18" charset="0"/>
                              <a:cs typeface="Times New Roman" pitchFamily="18" charset="0"/>
                            </a:rPr>
                            <m:t>)</m:t>
                          </m:r>
                        </m:e>
                      </m:d>
                    </m:oMath>
                  </m:oMathPara>
                </a14:m>
                <a:endParaRPr lang="en-US" altLang="zh-CN" sz="2800" dirty="0"/>
              </a:p>
              <a:p>
                <a:pPr marL="0" indent="0">
                  <a:buNone/>
                </a:pP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 </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oMath>
                  </m:oMathPara>
                </a14:m>
                <a:endParaRPr lang="en-US" altLang="zh-CN" sz="2800" dirty="0"/>
              </a:p>
              <a:p>
                <a:pPr marL="0" indent="0">
                  <a:buNone/>
                </a:pPr>
                <a:endParaRPr lang="en-US" altLang="zh-CN" sz="2800" dirty="0"/>
              </a:p>
              <a:p>
                <a:pPr marL="0" indent="0">
                  <a:buNone/>
                </a:pPr>
                <a:endParaRPr lang="zh-CN" altLang="en-US" sz="2800" dirty="0"/>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46</a:t>
            </a:fld>
            <a:endParaRPr lang="zh-CN" altLang="en-US" dirty="0"/>
          </a:p>
        </p:txBody>
      </p:sp>
    </p:spTree>
    <p:extLst>
      <p:ext uri="{BB962C8B-B14F-4D97-AF65-F5344CB8AC3E}">
        <p14:creationId xmlns:p14="http://schemas.microsoft.com/office/powerpoint/2010/main" val="868339466"/>
      </p:ext>
    </p:extLst>
  </p:cSld>
  <p:clrMapOvr>
    <a:masterClrMapping/>
  </p:clrMapOvr>
  <p:transition spd="med">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Aliasing</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r>
                        <a:rPr lang="en-US" altLang="zh-TW" sz="2800" b="0" i="0" smtClean="0">
                          <a:solidFill>
                            <a:schemeClr val="tx1"/>
                          </a:solidFill>
                          <a:latin typeface="Cambria Math" panose="02040503050406030204" pitchFamily="18" charset="0"/>
                          <a:cs typeface="Times New Roman" panose="02020603050405020304" pitchFamily="18" charset="0"/>
                        </a:rPr>
                        <m:t>,  </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oMath>
                  </m:oMathPara>
                </a14:m>
                <a:endParaRPr lang="en-US" altLang="zh-CN" sz="2800" dirty="0"/>
              </a:p>
              <a:p>
                <a:pPr marL="0" indent="0">
                  <a:buNone/>
                </a:pPr>
                <a:endParaRPr lang="en-US" altLang="zh-CN" sz="2800" dirty="0"/>
              </a:p>
              <a:p>
                <a:pPr>
                  <a:buFont typeface="Arial" panose="020B0604020202020204" pitchFamily="34" charset="0"/>
                  <a:buChar char="•"/>
                </a:pPr>
                <a:r>
                  <a:rPr lang="en-US" altLang="zh-CN" sz="2800" dirty="0"/>
                  <a:t>  </a:t>
                </a:r>
                <a:r>
                  <a:rPr lang="en-US" altLang="zh-CN" sz="2800" dirty="0">
                    <a:latin typeface="Times New Roman" panose="02020603050405020304" pitchFamily="18" charset="0"/>
                    <a:cs typeface="Times New Roman" panose="02020603050405020304" pitchFamily="18" charset="0"/>
                  </a:rPr>
                  <a:t>Even if </a:t>
                </a:r>
                <a14:m>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𝑠</m:t>
                        </m:r>
                      </m:sub>
                    </m:sSub>
                    <m:r>
                      <a:rPr lang="en-US" altLang="zh-TW" sz="2800" b="0" i="1" smtClean="0">
                        <a:solidFill>
                          <a:schemeClr val="tx1"/>
                        </a:solidFill>
                        <a:latin typeface="Cambria Math" panose="02040503050406030204" pitchFamily="18" charset="0"/>
                        <a:cs typeface="Times New Roman" panose="02020603050405020304" pitchFamily="18" charset="0"/>
                      </a:rPr>
                      <m:t>=2</m:t>
                    </m:r>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m:t>
                    </m:r>
                  </m:oMath>
                </a14:m>
                <a:r>
                  <a:rPr lang="en-US" altLang="zh-TW" sz="2800" b="0" dirty="0">
                    <a:solidFill>
                      <a:schemeClr val="tx1"/>
                    </a:solidFill>
                    <a:latin typeface="Times New Roman" panose="02020603050405020304" pitchFamily="18" charset="0"/>
                    <a:cs typeface="Times New Roman" panose="02020603050405020304" pitchFamily="18" charset="0"/>
                  </a:rPr>
                  <a:t> phase is changed (reversed):</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𝑟</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b="0" i="0" smtClean="0">
                              <a:solidFill>
                                <a:schemeClr val="tx1"/>
                              </a:solidFill>
                              <a:latin typeface="Cambria Math" panose="02040503050406030204" pitchFamily="18" charset="0"/>
                              <a:cs typeface="Times New Roman" panose="02020603050405020304" pitchFamily="18" charset="0"/>
                            </a:rPr>
                            <m:t>cos</m:t>
                          </m:r>
                        </m:fName>
                        <m:e>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m:t>
                              </m:r>
                              <m:sSub>
                                <m:sSubPr>
                                  <m:ctrlPr>
                                    <a:rPr lang="en-US" altLang="zh-TW" sz="2800" b="0" i="1" smtClean="0">
                                      <a:solidFill>
                                        <a:schemeClr val="tx1"/>
                                      </a:solidFill>
                                      <a:latin typeface="Cambria Math" panose="02040503050406030204" pitchFamily="18" charset="0"/>
                                      <a:cs typeface="Times New Roman" panose="02020603050405020304" pitchFamily="18" charset="0"/>
                                    </a:rPr>
                                  </m:ctrlPr>
                                </m:sSubPr>
                                <m:e>
                                  <m:r>
                                    <a:rPr lang="zh-TW" altLang="en-US" sz="2800" b="0" i="1" smtClean="0">
                                      <a:solidFill>
                                        <a:schemeClr val="tx1"/>
                                      </a:solidFill>
                                      <a:latin typeface="Cambria Math" panose="02040503050406030204" pitchFamily="18" charset="0"/>
                                      <a:cs typeface="Times New Roman" panose="02020603050405020304" pitchFamily="18" charset="0"/>
                                    </a:rPr>
                                    <m:t>𝜔</m:t>
                                  </m:r>
                                </m:e>
                                <m:sub>
                                  <m:r>
                                    <a:rPr lang="en-US" altLang="zh-TW" sz="2800" b="0" i="1" smtClean="0">
                                      <a:solidFill>
                                        <a:schemeClr val="tx1"/>
                                      </a:solidFill>
                                      <a:latin typeface="Cambria Math" panose="02040503050406030204" pitchFamily="18" charset="0"/>
                                      <a:cs typeface="Times New Roman" panose="02020603050405020304" pitchFamily="18" charset="0"/>
                                    </a:rPr>
                                    <m:t>0</m:t>
                                  </m:r>
                                </m:sub>
                              </m:sSub>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b="0" i="1" smtClean="0">
                                  <a:solidFill>
                                    <a:schemeClr val="tx1"/>
                                  </a:solidFill>
                                  <a:latin typeface="Cambria Math" panose="02040503050406030204" pitchFamily="18" charset="0"/>
                                  <a:cs typeface="Times New Roman" panose="02020603050405020304" pitchFamily="18" charset="0"/>
                                </a:rPr>
                                <m:t>𝜑</m:t>
                              </m:r>
                            </m:e>
                          </m:d>
                        </m:e>
                      </m:func>
                      <m:r>
                        <a:rPr lang="en-US" altLang="zh-TW" sz="2800" b="0" i="1" smtClean="0">
                          <a:solidFill>
                            <a:schemeClr val="tx1"/>
                          </a:solidFill>
                          <a:latin typeface="Cambria Math" panose="02040503050406030204" pitchFamily="18" charset="0"/>
                          <a:cs typeface="Times New Roman" panose="02020603050405020304" pitchFamily="18" charset="0"/>
                        </a:rPr>
                        <m:t>=</m:t>
                      </m:r>
                      <m:func>
                        <m:funcPr>
                          <m:ctrlPr>
                            <a:rPr lang="en-US" altLang="zh-TW" sz="2800" i="1">
                              <a:solidFill>
                                <a:schemeClr val="tx1"/>
                              </a:solidFill>
                              <a:latin typeface="Cambria Math" panose="02040503050406030204" pitchFamily="18" charset="0"/>
                              <a:cs typeface="Times New Roman" panose="02020603050405020304" pitchFamily="18" charset="0"/>
                            </a:rPr>
                          </m:ctrlPr>
                        </m:funcPr>
                        <m:fName>
                          <m:r>
                            <m:rPr>
                              <m:sty m:val="p"/>
                            </m:rPr>
                            <a:rPr lang="en-US" altLang="zh-TW" sz="2800">
                              <a:solidFill>
                                <a:schemeClr val="tx1"/>
                              </a:solidFill>
                              <a:latin typeface="Cambria Math" panose="02040503050406030204" pitchFamily="18" charset="0"/>
                              <a:cs typeface="Times New Roman" panose="02020603050405020304" pitchFamily="18" charset="0"/>
                            </a:rPr>
                            <m:t>cos</m:t>
                          </m:r>
                        </m:fName>
                        <m:e>
                          <m:d>
                            <m:dPr>
                              <m:ctrlPr>
                                <a:rPr lang="en-US" altLang="zh-TW" sz="2800" i="1">
                                  <a:solidFill>
                                    <a:schemeClr val="tx1"/>
                                  </a:solidFill>
                                  <a:latin typeface="Cambria Math" panose="02040503050406030204" pitchFamily="18" charset="0"/>
                                  <a:cs typeface="Times New Roman" panose="02020603050405020304" pitchFamily="18" charset="0"/>
                                </a:rPr>
                              </m:ctrlPr>
                            </m:dPr>
                            <m:e>
                              <m:sSub>
                                <m:sSubPr>
                                  <m:ctrlPr>
                                    <a:rPr lang="en-US" altLang="zh-TW" sz="2800" i="1">
                                      <a:solidFill>
                                        <a:schemeClr val="tx1"/>
                                      </a:solidFill>
                                      <a:latin typeface="Cambria Math" panose="02040503050406030204" pitchFamily="18" charset="0"/>
                                      <a:cs typeface="Times New Roman" panose="02020603050405020304" pitchFamily="18" charset="0"/>
                                    </a:rPr>
                                  </m:ctrlPr>
                                </m:sSubPr>
                                <m:e>
                                  <m:r>
                                    <a:rPr lang="zh-TW" altLang="en-US" sz="2800" i="1">
                                      <a:solidFill>
                                        <a:schemeClr val="tx1"/>
                                      </a:solidFill>
                                      <a:latin typeface="Cambria Math" panose="02040503050406030204" pitchFamily="18" charset="0"/>
                                      <a:cs typeface="Times New Roman" panose="02020603050405020304" pitchFamily="18" charset="0"/>
                                    </a:rPr>
                                    <m:t>𝜔</m:t>
                                  </m:r>
                                </m:e>
                                <m:sub>
                                  <m:r>
                                    <a:rPr lang="en-US" altLang="zh-TW" sz="2800" i="1">
                                      <a:solidFill>
                                        <a:schemeClr val="tx1"/>
                                      </a:solidFill>
                                      <a:latin typeface="Cambria Math" panose="02040503050406030204" pitchFamily="18" charset="0"/>
                                      <a:cs typeface="Times New Roman" panose="02020603050405020304" pitchFamily="18" charset="0"/>
                                    </a:rPr>
                                    <m:t>0</m:t>
                                  </m:r>
                                </m:sub>
                              </m:sSub>
                              <m:r>
                                <a:rPr lang="en-US" altLang="zh-TW" sz="2800" i="1">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r>
                                <a:rPr lang="zh-TW" altLang="en-US" sz="2800" i="1">
                                  <a:solidFill>
                                    <a:schemeClr val="tx1"/>
                                  </a:solidFill>
                                  <a:latin typeface="Cambria Math" panose="02040503050406030204" pitchFamily="18" charset="0"/>
                                  <a:cs typeface="Times New Roman" panose="02020603050405020304" pitchFamily="18" charset="0"/>
                                </a:rPr>
                                <m:t>𝜑</m:t>
                              </m:r>
                            </m:e>
                          </m:d>
                        </m:e>
                      </m:func>
                    </m:oMath>
                  </m:oMathPara>
                </a14:m>
                <a:endParaRPr lang="en-US" altLang="zh-CN" sz="2800" dirty="0"/>
              </a:p>
              <a:p>
                <a:pPr marL="0" indent="0">
                  <a:buNone/>
                </a:pPr>
                <a:endParaRPr lang="en-US" altLang="zh-CN" sz="2800" dirty="0"/>
              </a:p>
              <a:p>
                <a:pPr>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  The original signal cannot be reconstructed even if the sampling frequency is exactly twice of the highest frequency of the signal.</a:t>
                </a:r>
                <a:r>
                  <a:rPr lang="zh-CN" altLang="en-US" sz="2800" dirty="0">
                    <a:latin typeface="Times New Roman" panose="02020603050405020304" pitchFamily="18" charset="0"/>
                    <a:cs typeface="Times New Roman" panose="02020603050405020304" pitchFamily="18" charset="0"/>
                  </a:rPr>
                  <a:t>（</a:t>
                </a:r>
                <a:r>
                  <a:rPr lang="zh-CN" altLang="zh-CN" sz="2000" dirty="0">
                    <a:effectLst/>
                    <a:ea typeface="Segoe UI Web (West European)"/>
                  </a:rPr>
                  <a:t>即使采样频率正好是信号最高频率的两倍，也无法重建原始信号</a:t>
                </a:r>
                <a:r>
                  <a:rPr lang="zh-CN" altLang="en-US" sz="2000" dirty="0">
                    <a:ea typeface="Segoe UI Web (West European)"/>
                  </a:rPr>
                  <a:t>。）</a:t>
                </a:r>
                <a:endParaRPr lang="en-US" altLang="zh-CN" sz="2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   Nyquist sampling theorem:  in order to precisely reconstruct a continuous-time signal, the sampling frequency has to be </a:t>
                </a:r>
                <a:r>
                  <a:rPr lang="en-US" altLang="zh-CN" sz="2800" dirty="0">
                    <a:solidFill>
                      <a:srgbClr val="FF0000"/>
                    </a:solidFill>
                    <a:latin typeface="Times New Roman" panose="02020603050405020304" pitchFamily="18" charset="0"/>
                    <a:cs typeface="Times New Roman" panose="02020603050405020304" pitchFamily="18" charset="0"/>
                  </a:rPr>
                  <a:t>larger than twice of the highest frequency </a:t>
                </a:r>
                <a:r>
                  <a:rPr lang="en-US" altLang="zh-CN" sz="2800" dirty="0">
                    <a:latin typeface="Times New Roman" panose="02020603050405020304" pitchFamily="18" charset="0"/>
                    <a:cs typeface="Times New Roman" panose="02020603050405020304" pitchFamily="18" charset="0"/>
                  </a:rPr>
                  <a:t>of the signal.</a:t>
                </a:r>
                <a:r>
                  <a:rPr lang="zh-CN" altLang="en-US" sz="2800">
                    <a:latin typeface="Times New Roman" panose="02020603050405020304" pitchFamily="18" charset="0"/>
                    <a:cs typeface="Times New Roman" panose="02020603050405020304" pitchFamily="18" charset="0"/>
                  </a:rPr>
                  <a:t>（</a:t>
                </a:r>
                <a:r>
                  <a:rPr lang="zh-CN" altLang="zh-CN" sz="2000">
                    <a:effectLst/>
                    <a:ea typeface="Segoe UI Web (West European)"/>
                  </a:rPr>
                  <a:t>奈奎斯特采样定理：为了精确重建连续时间信号，取样频率必须大于信号最高频率的两倍。</a:t>
                </a:r>
                <a:r>
                  <a:rPr lang="zh-CN" altLang="en-US" sz="280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marL="0" indent="0">
                  <a:buNone/>
                </a:pPr>
                <a:endParaRPr lang="zh-CN" altLang="en-US" sz="2800" dirty="0"/>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762" r="-1228" b="-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47</a:t>
            </a:fld>
            <a:endParaRPr lang="zh-CN" altLang="en-US" dirty="0"/>
          </a:p>
        </p:txBody>
      </p:sp>
    </p:spTree>
    <p:extLst>
      <p:ext uri="{BB962C8B-B14F-4D97-AF65-F5344CB8AC3E}">
        <p14:creationId xmlns:p14="http://schemas.microsoft.com/office/powerpoint/2010/main" val="4037066119"/>
      </p:ext>
    </p:extLst>
  </p:cSld>
  <p:clrMapOvr>
    <a:masterClrMapping/>
  </p:clrMapOvr>
  <p:transition spd="med">
    <p:cu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nvSpPr>
        <p:spPr>
          <a:xfrm>
            <a:off x="1983275" y="242688"/>
            <a:ext cx="4004945" cy="751205"/>
          </a:xfrm>
          <a:prstGeom prst="rect">
            <a:avLst/>
          </a:prstGeom>
          <a:noFill/>
          <a:ln>
            <a:noFill/>
          </a:ln>
        </p:spPr>
        <p:txBody>
          <a:bodyPr vert="horz" wrap="square" lIns="91440" tIns="45720" rIns="91440" bIns="45720" numCol="1" rtlCol="0" anchor="b" anchorCtr="0" compatLnSpc="1">
            <a:normAutofit/>
          </a:bodyPr>
          <a:lstStyle/>
          <a:p>
            <a:pPr eaLnBrk="0" fontAlgn="base" hangingPunct="0">
              <a:lnSpc>
                <a:spcPct val="85000"/>
              </a:lnSpc>
              <a:spcBef>
                <a:spcPct val="0"/>
              </a:spcBef>
              <a:spcAft>
                <a:spcPct val="0"/>
              </a:spcAft>
            </a:pPr>
            <a:endParaRPr lang="zh-CN" altLang="en-US" sz="3200" b="1" kern="0" dirty="0">
              <a:solidFill>
                <a:srgbClr val="0000FF"/>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1948349" y="1997690"/>
            <a:ext cx="8296910" cy="922020"/>
          </a:xfrm>
          <a:prstGeom prst="rect">
            <a:avLst/>
          </a:prstGeom>
          <a:noFill/>
        </p:spPr>
        <p:txBody>
          <a:bodyPr wrap="none" lIns="91440" tIns="45720" rIns="91440" bIns="45720">
            <a:spAutoFit/>
          </a:bodyPr>
          <a:lstStyle/>
          <a:p>
            <a:pPr algn="ctr"/>
            <a:r>
              <a:rPr lang="en-US" altLang="zh-CN" sz="5400" dirty="0">
                <a:latin typeface="Times New Roman" panose="02020603050405020304" pitchFamily="18" charset="0"/>
                <a:cs typeface="Times New Roman" panose="02020603050405020304" pitchFamily="18" charset="0"/>
              </a:rPr>
              <a:t>Thank you for your listening!</a:t>
            </a:r>
          </a:p>
        </p:txBody>
      </p:sp>
      <p:sp>
        <p:nvSpPr>
          <p:cNvPr id="7" name="矩形 6"/>
          <p:cNvSpPr/>
          <p:nvPr/>
        </p:nvSpPr>
        <p:spPr>
          <a:xfrm>
            <a:off x="-10795" y="3924300"/>
            <a:ext cx="12214225" cy="2950210"/>
          </a:xfrm>
          <a:prstGeom prst="rect">
            <a:avLst/>
          </a:prstGeom>
          <a:solidFill>
            <a:srgbClr val="00447C"/>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pic>
        <p:nvPicPr>
          <p:cNvPr id="12" name="图片 11" descr="SHU_VI_LOGO.svg"/>
          <p:cNvPicPr>
            <a:picLocks noChangeAspect="1"/>
          </p:cNvPicPr>
          <p:nvPr/>
        </p:nvPicPr>
        <p:blipFill>
          <a:blip r:embed="rId3"/>
          <a:stretch>
            <a:fillRect/>
          </a:stretch>
        </p:blipFill>
        <p:spPr>
          <a:xfrm>
            <a:off x="5198745" y="4260215"/>
            <a:ext cx="1795780" cy="2251075"/>
          </a:xfrm>
          <a:prstGeom prst="rect">
            <a:avLst/>
          </a:prstGeom>
        </p:spPr>
      </p:pic>
    </p:spTree>
    <p:extLst>
      <p:ext uri="{BB962C8B-B14F-4D97-AF65-F5344CB8AC3E}">
        <p14:creationId xmlns:p14="http://schemas.microsoft.com/office/powerpoint/2010/main" val="2120767089"/>
      </p:ext>
    </p:extLst>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Introduction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Motivation: a discrete-time represented continuous-time signal can be digitally handled, using computers: </a:t>
            </a:r>
          </a:p>
          <a:p>
            <a:pPr>
              <a:buFont typeface="Arial" panose="020B0604020202020204" pitchFamily="34" charset="0"/>
              <a:buChar char="•"/>
            </a:pPr>
            <a:r>
              <a:rPr lang="zh-CN" altLang="en-US" sz="2000" b="0" i="0" dirty="0">
                <a:solidFill>
                  <a:srgbClr val="333333"/>
                </a:solidFill>
                <a:effectLst/>
                <a:latin typeface="Arial" panose="020B0604020202020204" pitchFamily="34" charset="0"/>
              </a:rPr>
              <a:t>动机</a:t>
            </a:r>
            <a:r>
              <a:rPr lang="en-US" altLang="zh-CN" sz="2000" b="0"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用离散时间表示连续时间信号可以用计算机进行数字处理</a:t>
            </a:r>
            <a:r>
              <a:rPr lang="en-US" altLang="zh-CN" sz="2000" b="0" i="0" dirty="0">
                <a:solidFill>
                  <a:srgbClr val="333333"/>
                </a:solidFill>
                <a:effectLst/>
                <a:latin typeface="Arial" panose="020B0604020202020204" pitchFamily="34" charset="0"/>
              </a:rPr>
              <a:t>:</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i="1" dirty="0">
                <a:solidFill>
                  <a:schemeClr val="tx1"/>
                </a:solidFill>
                <a:latin typeface="Times New Roman" panose="02020603050405020304" pitchFamily="18" charset="0"/>
                <a:cs typeface="Times New Roman" panose="02020603050405020304" pitchFamily="18" charset="0"/>
              </a:rPr>
              <a:t>	</a:t>
            </a:r>
            <a:r>
              <a:rPr lang="en-US" altLang="zh-TW" sz="2800" dirty="0">
                <a:solidFill>
                  <a:schemeClr val="tx1"/>
                </a:solidFill>
                <a:latin typeface="Times New Roman" panose="02020603050405020304" pitchFamily="18" charset="0"/>
                <a:cs typeface="Times New Roman" panose="02020603050405020304" pitchFamily="18" charset="0"/>
              </a:rPr>
              <a:t>- Accurate, programmable, flexible, reproducible, powerful;</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Compatible to digital networks and relevant technologies;</a:t>
            </a: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 All signals look the same when digitized, except at different rates, and thus can be supported by the same network.</a:t>
            </a: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Question: under which conditions can a continuous-time signal be uniquely specified by its discrete-time samples?</a:t>
            </a:r>
            <a:endParaRPr lang="en-US" altLang="zh-TW" sz="20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5</a:t>
            </a:fld>
            <a:endParaRPr lang="zh-CN" altLang="en-US" dirty="0"/>
          </a:p>
        </p:txBody>
      </p:sp>
    </p:spTree>
    <p:extLst>
      <p:ext uri="{BB962C8B-B14F-4D97-AF65-F5344CB8AC3E}">
        <p14:creationId xmlns:p14="http://schemas.microsoft.com/office/powerpoint/2010/main" val="1273430902"/>
      </p:ext>
    </p:extLst>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Introduction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Question: under which conditions can a continuous-time signal be uniquely specified by its discrete-time samples?</a:t>
            </a:r>
            <a:r>
              <a:rPr lang="zh-CN" altLang="zh-CN" sz="1600" dirty="0">
                <a:effectLst/>
                <a:ea typeface="Segoe UI Web (West European)"/>
              </a:rPr>
              <a:t>在什么条件下，连续时间信号可以由其离散时间样本单独指定？</a:t>
            </a:r>
            <a:endParaRPr lang="en-US" altLang="zh-TW" sz="20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6</a:t>
            </a:fld>
            <a:endParaRPr lang="zh-CN" altLang="en-US" dirty="0"/>
          </a:p>
        </p:txBody>
      </p:sp>
      <p:pic>
        <p:nvPicPr>
          <p:cNvPr id="7" name="圖片 1">
            <a:extLst>
              <a:ext uri="{FF2B5EF4-FFF2-40B4-BE49-F238E27FC236}">
                <a16:creationId xmlns:a16="http://schemas.microsoft.com/office/drawing/2014/main" id="{40F7E098-EB01-46E9-854C-198998AF18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204864"/>
            <a:ext cx="780415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0D75DF0-2A6D-4D4D-B09F-1A3B838BE0EC}"/>
                  </a:ext>
                </a:extLst>
              </p:cNvPr>
              <p:cNvSpPr txBox="1"/>
              <p:nvPr/>
            </p:nvSpPr>
            <p:spPr>
              <a:xfrm>
                <a:off x="7779954" y="3117801"/>
                <a:ext cx="4309706" cy="523220"/>
              </a:xfrm>
              <a:prstGeom prst="rect">
                <a:avLst/>
              </a:prstGeom>
              <a:noFill/>
            </p:spPr>
            <p:txBody>
              <a:bodyPr wrap="non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𝑘𝑇</m:t>
                        </m:r>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𝑘𝑇</m:t>
                        </m:r>
                      </m:e>
                    </m:d>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3</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𝑘𝑇</m:t>
                        </m:r>
                      </m:e>
                    </m:d>
                  </m:oMath>
                </a14:m>
                <a:endParaRPr lang="en-US" altLang="zh-CN" sz="2800" dirty="0"/>
              </a:p>
            </p:txBody>
          </p:sp>
        </mc:Choice>
        <mc:Fallback xmlns="">
          <p:sp>
            <p:nvSpPr>
              <p:cNvPr id="8" name="文本框 7">
                <a:extLst>
                  <a:ext uri="{FF2B5EF4-FFF2-40B4-BE49-F238E27FC236}">
                    <a16:creationId xmlns:a16="http://schemas.microsoft.com/office/drawing/2014/main" id="{E0D75DF0-2A6D-4D4D-B09F-1A3B838BE0EC}"/>
                  </a:ext>
                </a:extLst>
              </p:cNvPr>
              <p:cNvSpPr txBox="1">
                <a:spLocks noRot="1" noChangeAspect="1" noMove="1" noResize="1" noEditPoints="1" noAdjustHandles="1" noChangeArrowheads="1" noChangeShapeType="1" noTextEdit="1"/>
              </p:cNvSpPr>
              <p:nvPr/>
            </p:nvSpPr>
            <p:spPr>
              <a:xfrm>
                <a:off x="7779954" y="3117801"/>
                <a:ext cx="4309706"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0194342"/>
      </p:ext>
    </p:extLst>
  </p:cSld>
  <p:clrMapOvr>
    <a:masterClrMapping/>
  </p:clrMapOvr>
  <p:transition spd="med">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Introduction</a:t>
            </a: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Question: under which conditions can a continuous-time signal be uniquely specified by its discrete-time samples?</a:t>
            </a: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For a given set of samples, it might be produced by different continuous-time signals.</a:t>
            </a:r>
            <a:r>
              <a:rPr lang="zh-CN" altLang="zh-CN" sz="2000" dirty="0">
                <a:effectLst/>
                <a:ea typeface="Segoe UI Web (West European)"/>
              </a:rPr>
              <a:t>对于给定的样本集，它可能由不同的连续时间信号生成。</a:t>
            </a: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But if a continuous-time signal is sampled in a relatively high frequency, can the samples be used to represent the signal? How high should the sampling frequency be?</a:t>
            </a:r>
            <a:endParaRPr lang="en-US" altLang="zh-TW" sz="20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7</a:t>
            </a:fld>
            <a:endParaRPr lang="zh-CN" altLang="en-US" dirty="0"/>
          </a:p>
        </p:txBody>
      </p:sp>
    </p:spTree>
    <p:extLst>
      <p:ext uri="{BB962C8B-B14F-4D97-AF65-F5344CB8AC3E}">
        <p14:creationId xmlns:p14="http://schemas.microsoft.com/office/powerpoint/2010/main" val="413812553"/>
      </p:ext>
    </p:extLst>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b="1" dirty="0">
                <a:solidFill>
                  <a:srgbClr val="527BBD"/>
                </a:solidFill>
                <a:latin typeface="Times New Roman" panose="02020603050405020304" pitchFamily="18" charset="0"/>
                <a:cs typeface="Times New Roman" panose="02020603050405020304" pitchFamily="18" charset="0"/>
              </a:rPr>
              <a:t>Outline: </a:t>
            </a:r>
            <a:r>
              <a:rPr lang="en-US" altLang="zh-CN" sz="3200" b="1" dirty="0">
                <a:solidFill>
                  <a:schemeClr val="tx1"/>
                </a:solidFill>
                <a:latin typeface="Times New Roman" panose="02020603050405020304" pitchFamily="18" charset="0"/>
                <a:cs typeface="Times New Roman" panose="02020603050405020304" pitchFamily="18" charset="0"/>
              </a:rPr>
              <a:t>Lecture 7: Sampling</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660400" y="1639890"/>
            <a:ext cx="10213767" cy="4583110"/>
          </a:xfrm>
        </p:spPr>
        <p:txBody>
          <a:bodyPr/>
          <a:lstStyle/>
          <a:p>
            <a:pPr marL="457200" indent="-457200">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solidFill>
                  <a:srgbClr val="FF0000"/>
                </a:solidFill>
                <a:latin typeface="Times New Roman" panose="02020603050405020304" pitchFamily="18" charset="0"/>
                <a:cs typeface="Times New Roman" panose="02020603050405020304" pitchFamily="18" charset="0"/>
              </a:rPr>
              <a:t>The Sampling Theorem</a:t>
            </a:r>
          </a:p>
          <a:p>
            <a:pPr marL="0" indent="0">
              <a:buNone/>
            </a:pPr>
            <a:r>
              <a:rPr lang="en-US" altLang="zh-CN" sz="2800" dirty="0">
                <a:solidFill>
                  <a:srgbClr val="FF0000"/>
                </a:solidFill>
                <a:latin typeface="Times New Roman" panose="02020603050405020304" pitchFamily="18" charset="0"/>
                <a:cs typeface="Times New Roman" panose="02020603050405020304" pitchFamily="18" charset="0"/>
              </a:rPr>
              <a:t>	Impulse train sampling</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Sampling with a zero-order hold</a:t>
            </a:r>
          </a:p>
          <a:p>
            <a:r>
              <a:rPr lang="en-US" altLang="zh-CN" sz="2800" dirty="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Interpolation</a:t>
            </a:r>
          </a:p>
          <a:p>
            <a:pPr>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800" dirty="0">
                <a:solidFill>
                  <a:schemeClr val="tx1"/>
                </a:solidFill>
                <a:latin typeface="Times New Roman" panose="02020603050405020304" pitchFamily="18" charset="0"/>
                <a:cs typeface="Times New Roman" panose="02020603050405020304" pitchFamily="18" charset="0"/>
              </a:rPr>
              <a:t>    Aliasing</a:t>
            </a:r>
          </a:p>
        </p:txBody>
      </p:sp>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8</a:t>
            </a:fld>
            <a:endParaRPr lang="zh-CN" altLang="en-US" dirty="0"/>
          </a:p>
        </p:txBody>
      </p:sp>
    </p:spTree>
    <p:extLst>
      <p:ext uri="{BB962C8B-B14F-4D97-AF65-F5344CB8AC3E}">
        <p14:creationId xmlns:p14="http://schemas.microsoft.com/office/powerpoint/2010/main" val="3332082711"/>
      </p:ext>
    </p:extLst>
  </p:cSld>
  <p:clrMapOvr>
    <a:masterClrMapping/>
  </p:clrMapOvr>
  <p:transition spd="med">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5C303-6879-D547-8125-F07718E64B38}"/>
              </a:ext>
            </a:extLst>
          </p:cNvPr>
          <p:cNvSpPr>
            <a:spLocks noGrp="1"/>
          </p:cNvSpPr>
          <p:nvPr>
            <p:ph type="title"/>
          </p:nvPr>
        </p:nvSpPr>
        <p:spPr>
          <a:xfrm>
            <a:off x="660400" y="228602"/>
            <a:ext cx="10657633" cy="784225"/>
          </a:xfrm>
        </p:spPr>
        <p:txBody>
          <a:bodyPr/>
          <a:lstStyle/>
          <a:p>
            <a:r>
              <a:rPr lang="en-US" altLang="zh-CN" sz="3200" dirty="0">
                <a:solidFill>
                  <a:schemeClr val="tx1"/>
                </a:solidFill>
                <a:latin typeface="Times New Roman" panose="02020603050405020304" pitchFamily="18" charset="0"/>
                <a:cs typeface="Times New Roman" panose="02020603050405020304" pitchFamily="18" charset="0"/>
              </a:rPr>
              <a:t>The Sampling Theorem</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40E06A-412C-CE41-9E57-121FB374F2B8}"/>
                  </a:ext>
                </a:extLst>
              </p:cNvPr>
              <p:cNvSpPr>
                <a:spLocks noGrp="1"/>
              </p:cNvSpPr>
              <p:nvPr>
                <p:ph idx="1"/>
              </p:nvPr>
            </p:nvSpPr>
            <p:spPr>
              <a:xfrm>
                <a:off x="437864" y="1079107"/>
                <a:ext cx="11418776" cy="5158205"/>
              </a:xfrm>
            </p:spPr>
            <p:txBody>
              <a:bodyPr/>
              <a:lstStyle/>
              <a:p>
                <a:pPr marL="0" indent="0">
                  <a:buNone/>
                </a:pPr>
                <a:r>
                  <a:rPr lang="en-US" altLang="zh-TW" sz="2800" b="1" dirty="0">
                    <a:solidFill>
                      <a:schemeClr val="tx1"/>
                    </a:solidFill>
                    <a:latin typeface="Times New Roman" panose="02020603050405020304" pitchFamily="18" charset="0"/>
                    <a:cs typeface="Times New Roman" panose="02020603050405020304" pitchFamily="18" charset="0"/>
                  </a:rPr>
                  <a:t>Impulse train sampling</a:t>
                </a:r>
                <a:r>
                  <a:rPr lang="zh-CN" altLang="en-US" sz="2000" b="0" i="0" dirty="0">
                    <a:solidFill>
                      <a:srgbClr val="333333"/>
                    </a:solidFill>
                    <a:effectLst/>
                    <a:latin typeface="Arial" panose="020B0604020202020204" pitchFamily="34" charset="0"/>
                  </a:rPr>
                  <a:t>脉冲序列抽样</a:t>
                </a:r>
                <a:endParaRPr lang="en-US" altLang="zh-TW" sz="28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TW" sz="2800" dirty="0">
                    <a:solidFill>
                      <a:schemeClr val="tx1"/>
                    </a:solidFill>
                    <a:latin typeface="Times New Roman" panose="02020603050405020304" pitchFamily="18" charset="0"/>
                    <a:cs typeface="Times New Roman" panose="02020603050405020304" pitchFamily="18" charset="0"/>
                  </a:rPr>
                  <a:t>   Mathematical model:</a:t>
                </a:r>
                <a:r>
                  <a:rPr lang="zh-CN" altLang="en-US" sz="2000" b="0" i="0" dirty="0">
                    <a:solidFill>
                      <a:srgbClr val="333333"/>
                    </a:solidFill>
                    <a:effectLst/>
                    <a:latin typeface="Arial" panose="020B0604020202020204" pitchFamily="34" charset="0"/>
                  </a:rPr>
                  <a:t>数学模型</a:t>
                </a:r>
                <a:r>
                  <a:rPr lang="en-US" altLang="zh-CN" sz="2000" b="0" i="0" dirty="0">
                    <a:solidFill>
                      <a:srgbClr val="333333"/>
                    </a:solidFill>
                    <a:effectLst/>
                    <a:latin typeface="Arial" panose="020B0604020202020204" pitchFamily="34" charset="0"/>
                  </a:rPr>
                  <a:t>:</a:t>
                </a: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Time domain: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𝑥</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𝑥</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𝑡</m:t>
                          </m:r>
                        </m:e>
                      </m:d>
                      <m:r>
                        <a:rPr lang="en-US" altLang="zh-TW" sz="2800" b="0" i="1" smtClean="0">
                          <a:solidFill>
                            <a:schemeClr val="tx1"/>
                          </a:solidFill>
                          <a:latin typeface="Cambria Math" panose="02040503050406030204" pitchFamily="18" charset="0"/>
                          <a:cs typeface="Times New Roman" panose="02020603050405020304" pitchFamily="18" charset="0"/>
                        </a:rPr>
                        <m:t>𝑝</m:t>
                      </m:r>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𝑡</m:t>
                      </m:r>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TW" sz="2800" dirty="0">
                    <a:solidFill>
                      <a:schemeClr val="tx1"/>
                    </a:solidFill>
                    <a:latin typeface="Times New Roman" panose="02020603050405020304" pitchFamily="18" charset="0"/>
                    <a:cs typeface="Times New Roman" panose="02020603050405020304" pitchFamily="18" charset="0"/>
                  </a:rPr>
                  <a:t>	Frequency domain: </a:t>
                </a:r>
              </a:p>
              <a:p>
                <a:pPr marL="0" indent="0">
                  <a:buNone/>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cs typeface="Times New Roman" panose="02020603050405020304" pitchFamily="18" charset="0"/>
                            </a:rPr>
                          </m:ctrlPr>
                        </m:sSubPr>
                        <m:e>
                          <m:r>
                            <a:rPr lang="en-US" altLang="zh-TW" sz="2800" b="0" i="1" smtClean="0">
                              <a:solidFill>
                                <a:schemeClr val="tx1"/>
                              </a:solidFill>
                              <a:latin typeface="Cambria Math" panose="02040503050406030204" pitchFamily="18" charset="0"/>
                              <a:cs typeface="Times New Roman" panose="02020603050405020304" pitchFamily="18" charset="0"/>
                            </a:rPr>
                            <m:t>𝑋</m:t>
                          </m:r>
                        </m:e>
                        <m:sub>
                          <m:r>
                            <a:rPr lang="en-US" altLang="zh-TW" sz="2800" b="0" i="1" smtClean="0">
                              <a:solidFill>
                                <a:schemeClr val="tx1"/>
                              </a:solidFill>
                              <a:latin typeface="Cambria Math" panose="02040503050406030204" pitchFamily="18" charset="0"/>
                              <a:cs typeface="Times New Roman" panose="02020603050405020304" pitchFamily="18" charset="0"/>
                            </a:rPr>
                            <m:t>𝑝</m:t>
                          </m:r>
                        </m:sub>
                      </m:sSub>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f>
                        <m:fPr>
                          <m:ctrlPr>
                            <a:rPr lang="en-US" altLang="zh-TW" sz="2800" b="0" i="1" smtClean="0">
                              <a:solidFill>
                                <a:schemeClr val="tx1"/>
                              </a:solidFill>
                              <a:latin typeface="Cambria Math" panose="02040503050406030204" pitchFamily="18" charset="0"/>
                              <a:cs typeface="Times New Roman" panose="02020603050405020304" pitchFamily="18" charset="0"/>
                            </a:rPr>
                          </m:ctrlPr>
                        </m:fPr>
                        <m:num>
                          <m:r>
                            <a:rPr lang="en-US" altLang="zh-TW" sz="2800" b="0" i="1" smtClean="0">
                              <a:solidFill>
                                <a:schemeClr val="tx1"/>
                              </a:solidFill>
                              <a:latin typeface="Cambria Math" panose="02040503050406030204" pitchFamily="18" charset="0"/>
                              <a:cs typeface="Times New Roman" panose="02020603050405020304" pitchFamily="18" charset="0"/>
                            </a:rPr>
                            <m:t>1</m:t>
                          </m:r>
                        </m:num>
                        <m:den>
                          <m:r>
                            <a:rPr lang="en-US" altLang="zh-TW" sz="2800" b="0" i="1" smtClean="0">
                              <a:solidFill>
                                <a:schemeClr val="tx1"/>
                              </a:solidFill>
                              <a:latin typeface="Cambria Math" panose="02040503050406030204" pitchFamily="18" charset="0"/>
                              <a:cs typeface="Times New Roman" panose="02020603050405020304" pitchFamily="18" charset="0"/>
                            </a:rPr>
                            <m:t>2</m:t>
                          </m:r>
                          <m:r>
                            <m:rPr>
                              <m:sty m:val="p"/>
                            </m:rPr>
                            <a:rPr lang="en-US" altLang="zh-CN" sz="2800" i="1">
                              <a:solidFill>
                                <a:schemeClr val="tx1"/>
                              </a:solidFill>
                              <a:latin typeface="Cambria Math" panose="02040503050406030204" pitchFamily="18" charset="0"/>
                              <a:cs typeface="Times New Roman" panose="02020603050405020304" pitchFamily="18" charset="0"/>
                            </a:rPr>
                            <m:t>π</m:t>
                          </m:r>
                        </m:den>
                      </m:f>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𝑋</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r>
                        <a:rPr lang="en-US" altLang="zh-TW" sz="2800" b="0" i="1" smtClean="0">
                          <a:solidFill>
                            <a:schemeClr val="tx1"/>
                          </a:solidFill>
                          <a:latin typeface="Cambria Math" panose="02040503050406030204" pitchFamily="18" charset="0"/>
                          <a:cs typeface="Times New Roman" panose="02020603050405020304" pitchFamily="18" charset="0"/>
                        </a:rPr>
                        <m:t>𝑃</m:t>
                      </m:r>
                      <m:d>
                        <m:dPr>
                          <m:ctrlPr>
                            <a:rPr lang="en-US" altLang="zh-TW" sz="2800" b="0" i="1" smtClean="0">
                              <a:solidFill>
                                <a:schemeClr val="tx1"/>
                              </a:solidFill>
                              <a:latin typeface="Cambria Math" panose="02040503050406030204" pitchFamily="18" charset="0"/>
                              <a:cs typeface="Times New Roman" panose="02020603050405020304" pitchFamily="18" charset="0"/>
                            </a:rPr>
                          </m:ctrlPr>
                        </m:dPr>
                        <m:e>
                          <m:r>
                            <a:rPr lang="en-US" altLang="zh-TW" sz="2800" b="0" i="1" smtClean="0">
                              <a:solidFill>
                                <a:schemeClr val="tx1"/>
                              </a:solidFill>
                              <a:latin typeface="Cambria Math" panose="02040503050406030204" pitchFamily="18" charset="0"/>
                              <a:cs typeface="Times New Roman" panose="02020603050405020304" pitchFamily="18" charset="0"/>
                            </a:rPr>
                            <m:t>𝑗</m:t>
                          </m:r>
                          <m:r>
                            <a:rPr lang="zh-TW" altLang="en-US" sz="2800" b="0" i="1" smtClean="0">
                              <a:solidFill>
                                <a:schemeClr val="tx1"/>
                              </a:solidFill>
                              <a:latin typeface="Cambria Math" panose="02040503050406030204" pitchFamily="18" charset="0"/>
                              <a:cs typeface="Times New Roman" panose="02020603050405020304" pitchFamily="18" charset="0"/>
                            </a:rPr>
                            <m:t>𝜔</m:t>
                          </m:r>
                        </m:e>
                      </m:d>
                      <m:r>
                        <a:rPr lang="en-US" altLang="zh-TW" sz="2800" b="0" i="1" smtClean="0">
                          <a:solidFill>
                            <a:schemeClr val="tx1"/>
                          </a:solidFill>
                          <a:latin typeface="Cambria Math" panose="02040503050406030204" pitchFamily="18" charset="0"/>
                          <a:cs typeface="Times New Roman" panose="02020603050405020304" pitchFamily="18" charset="0"/>
                        </a:rPr>
                        <m:t>]</m:t>
                      </m:r>
                    </m:oMath>
                  </m:oMathPara>
                </a14:m>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itchFamily="18" charset="0"/>
                  <a:cs typeface="Times New Roman" pitchFamily="18" charset="0"/>
                </a:endParaRPr>
              </a:p>
              <a:p>
                <a:pPr marL="0" indent="0">
                  <a:buNone/>
                </a:pPr>
                <a:endParaRPr lang="en-US" altLang="zh-TW" sz="2800" i="1" dirty="0">
                  <a:solidFill>
                    <a:srgbClr val="000000"/>
                  </a:solidFill>
                  <a:latin typeface="Cambria Math" panose="020405030504060302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2800" dirty="0">
                  <a:solidFill>
                    <a:srgbClr val="000000"/>
                  </a:solidFill>
                  <a:latin typeface="Times New Roman" panose="02020603050405020304" pitchFamily="18" charset="0"/>
                  <a:cs typeface="Times New Roman" pitchFamily="18" charset="0"/>
                </a:endParaRPr>
              </a:p>
              <a:p>
                <a:pPr marL="0" indent="0">
                  <a:buNone/>
                </a:pPr>
                <a:endParaRPr lang="en-US" altLang="zh-TW" sz="900" dirty="0">
                  <a:solidFill>
                    <a:srgbClr val="000000"/>
                  </a:solidFill>
                  <a:latin typeface="Times New Roman" pitchFamily="18" charset="0"/>
                  <a:cs typeface="Times New Roman" pitchFamily="18" charset="0"/>
                </a:endParaRPr>
              </a:p>
              <a:p>
                <a:pPr marL="0"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TW"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b="0" dirty="0">
                  <a:solidFill>
                    <a:srgbClr val="000000"/>
                  </a:solidFill>
                  <a:latin typeface="Times New Roman" pitchFamily="18" charset="0"/>
                  <a:cs typeface="Times New Roman" pitchFamily="18" charset="0"/>
                </a:endParaRPr>
              </a:p>
              <a:p>
                <a:pPr marL="0" indent="0">
                  <a:buNone/>
                </a:pPr>
                <a:endParaRPr kumimoji="0" lang="en-US" altLang="zh-TW"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TW" sz="2800" dirty="0">
                  <a:solidFill>
                    <a:srgbClr val="000000"/>
                  </a:solidFill>
                  <a:latin typeface="Times New Roman" pitchFamily="18" charset="0"/>
                  <a:cs typeface="Times New Roman" pitchFamily="18" charset="0"/>
                </a:endParaRPr>
              </a:p>
              <a:p>
                <a:pPr marL="0" indent="0">
                  <a:buNone/>
                </a:pPr>
                <a:endParaRPr kumimoji="0" lang="zh-TW" altLang="en-US" sz="2800" dirty="0">
                  <a:solidFill>
                    <a:srgbClr val="000000"/>
                  </a:solidFill>
                  <a:latin typeface="Times New Roman" pitchFamily="18" charset="0"/>
                  <a:cs typeface="Times New Roman"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4540E06A-412C-CE41-9E57-121FB374F2B8}"/>
                  </a:ext>
                </a:extLst>
              </p:cNvPr>
              <p:cNvSpPr>
                <a:spLocks noGrp="1" noRot="1" noChangeAspect="1" noMove="1" noResize="1" noEditPoints="1" noAdjustHandles="1" noChangeArrowheads="1" noChangeShapeType="1" noTextEdit="1"/>
              </p:cNvSpPr>
              <p:nvPr>
                <p:ph idx="1"/>
              </p:nvPr>
            </p:nvSpPr>
            <p:spPr>
              <a:xfrm>
                <a:off x="437864" y="1079107"/>
                <a:ext cx="11418776" cy="5158205"/>
              </a:xfrm>
              <a:blipFill>
                <a:blip r:embed="rId3"/>
                <a:stretch>
                  <a:fillRect l="-1922" t="-20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5E636C3-A315-5A44-AEB6-E49847757912}"/>
              </a:ext>
            </a:extLst>
          </p:cNvPr>
          <p:cNvSpPr>
            <a:spLocks noGrp="1"/>
          </p:cNvSpPr>
          <p:nvPr>
            <p:ph type="sldNum" sz="quarter" idx="12"/>
          </p:nvPr>
        </p:nvSpPr>
        <p:spPr/>
        <p:txBody>
          <a:bodyPr/>
          <a:lstStyle/>
          <a:p>
            <a:fld id="{89DB14B3-731A-4352-BC82-B1993596BD11}" type="slidenum">
              <a:rPr lang="zh-CN" altLang="en-US" smtClean="0"/>
              <a:pPr/>
              <a:t>9</a:t>
            </a:fld>
            <a:endParaRPr lang="zh-CN" altLang="en-US" dirty="0"/>
          </a:p>
        </p:txBody>
      </p:sp>
      <p:pic>
        <p:nvPicPr>
          <p:cNvPr id="5" name="图片 4">
            <a:extLst>
              <a:ext uri="{FF2B5EF4-FFF2-40B4-BE49-F238E27FC236}">
                <a16:creationId xmlns:a16="http://schemas.microsoft.com/office/drawing/2014/main" id="{377A6B4C-BE93-4F85-9FC0-061A780F9283}"/>
              </a:ext>
            </a:extLst>
          </p:cNvPr>
          <p:cNvPicPr>
            <a:picLocks noChangeAspect="1"/>
          </p:cNvPicPr>
          <p:nvPr/>
        </p:nvPicPr>
        <p:blipFill>
          <a:blip r:embed="rId4"/>
          <a:stretch>
            <a:fillRect/>
          </a:stretch>
        </p:blipFill>
        <p:spPr>
          <a:xfrm>
            <a:off x="3711025" y="4413335"/>
            <a:ext cx="4556382" cy="1976262"/>
          </a:xfrm>
          <a:prstGeom prst="rect">
            <a:avLst/>
          </a:prstGeom>
        </p:spPr>
      </p:pic>
    </p:spTree>
    <p:extLst>
      <p:ext uri="{BB962C8B-B14F-4D97-AF65-F5344CB8AC3E}">
        <p14:creationId xmlns:p14="http://schemas.microsoft.com/office/powerpoint/2010/main" val="2382087211"/>
      </p:ext>
    </p:extLst>
  </p:cSld>
  <p:clrMapOvr>
    <a:masterClrMapping/>
  </p:clrMapOvr>
  <p:transition spd="med">
    <p:cut/>
  </p:transition>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13303</TotalTime>
  <Words>2557</Words>
  <Application>Microsoft Office PowerPoint</Application>
  <PresentationFormat>宽屏</PresentationFormat>
  <Paragraphs>1904</Paragraphs>
  <Slides>48</Slides>
  <Notes>48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48</vt:i4>
      </vt:variant>
    </vt:vector>
  </HeadingPairs>
  <TitlesOfParts>
    <vt:vector size="60" baseType="lpstr">
      <vt:lpstr>等线</vt:lpstr>
      <vt:lpstr>等线 Light</vt:lpstr>
      <vt:lpstr>华文中宋</vt:lpstr>
      <vt:lpstr>微软雅黑</vt:lpstr>
      <vt:lpstr>Arial</vt:lpstr>
      <vt:lpstr>Calibri</vt:lpstr>
      <vt:lpstr>Calibri Light</vt:lpstr>
      <vt:lpstr>Cambria Math</vt:lpstr>
      <vt:lpstr>Symbol</vt:lpstr>
      <vt:lpstr>Times New Roman</vt:lpstr>
      <vt:lpstr>默认设计模板</vt:lpstr>
      <vt:lpstr>自定义设计方案</vt:lpstr>
      <vt:lpstr>PowerPoint 演示文稿</vt:lpstr>
      <vt:lpstr>Outline: Lecture 7: Sampling</vt:lpstr>
      <vt:lpstr>Outline: Lecture 7: Sampling</vt:lpstr>
      <vt:lpstr>Introduction</vt:lpstr>
      <vt:lpstr>Introduction</vt:lpstr>
      <vt:lpstr>Introduction</vt:lpstr>
      <vt:lpstr>Introduction</vt:lpstr>
      <vt:lpstr>Outline: Lecture 7: Sampling</vt:lpstr>
      <vt:lpstr>The Sampling Theorem</vt:lpstr>
      <vt:lpstr>The Sampling Theorem</vt:lpstr>
      <vt:lpstr>The Sampling Theorem</vt:lpstr>
      <vt:lpstr>The Sampling Theorem</vt:lpstr>
      <vt:lpstr>The Sampling Theorem</vt:lpstr>
      <vt:lpstr>The Sampling Theorem</vt:lpstr>
      <vt:lpstr>The Sampling Theorem</vt:lpstr>
      <vt:lpstr>The Sampling Theorem</vt:lpstr>
      <vt:lpstr>The Sampling Theorem</vt:lpstr>
      <vt:lpstr>The Sampling Theorem</vt:lpstr>
      <vt:lpstr>The Sampling Theorem</vt:lpstr>
      <vt:lpstr>Outline: Lecture 7: Sampling</vt:lpstr>
      <vt:lpstr>The Sampling Theorem</vt:lpstr>
      <vt:lpstr>The Sampling Theorem</vt:lpstr>
      <vt:lpstr>The Sampling Theorem</vt:lpstr>
      <vt:lpstr>The Sampling Theorem</vt:lpstr>
      <vt:lpstr>The Sampling Theorem</vt:lpstr>
      <vt:lpstr>The Sampling Theorem</vt:lpstr>
      <vt:lpstr>The Sampling Theorem</vt:lpstr>
      <vt:lpstr>The Sampling Theorem</vt:lpstr>
      <vt:lpstr>Outline: Lecture 7: Sampling</vt:lpstr>
      <vt:lpstr>Interpolation</vt:lpstr>
      <vt:lpstr>Interpolation</vt:lpstr>
      <vt:lpstr>Interpolation</vt:lpstr>
      <vt:lpstr>Interpolation（插值）</vt:lpstr>
      <vt:lpstr>Interpolation</vt:lpstr>
      <vt:lpstr>Interpolation</vt:lpstr>
      <vt:lpstr>Interpolation</vt:lpstr>
      <vt:lpstr>Interpolation</vt:lpstr>
      <vt:lpstr>Interpolation</vt:lpstr>
      <vt:lpstr>Outline: Lecture 7: Sampling</vt:lpstr>
      <vt:lpstr>Aliasing（混叠现象）</vt:lpstr>
      <vt:lpstr>Aliasing</vt:lpstr>
      <vt:lpstr>Aliasing</vt:lpstr>
      <vt:lpstr>Aliasing</vt:lpstr>
      <vt:lpstr>Aliasing</vt:lpstr>
      <vt:lpstr>Aliasing</vt:lpstr>
      <vt:lpstr>Aliasing</vt:lpstr>
      <vt:lpstr>Aliasing</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知识工程与机器学习</dc:title>
  <dc:creator>biubiu</dc:creator>
  <cp:lastModifiedBy>1649220316@qq.com</cp:lastModifiedBy>
  <cp:revision>1003</cp:revision>
  <dcterms:created xsi:type="dcterms:W3CDTF">2018-10-18T11:34:23Z</dcterms:created>
  <dcterms:modified xsi:type="dcterms:W3CDTF">2021-11-18T06:55:16Z</dcterms:modified>
</cp:coreProperties>
</file>